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19"/>
  </p:notesMasterIdLst>
  <p:sldIdLst>
    <p:sldId id="277" r:id="rId2"/>
    <p:sldId id="256" r:id="rId3"/>
    <p:sldId id="272" r:id="rId4"/>
    <p:sldId id="257" r:id="rId5"/>
    <p:sldId id="258" r:id="rId6"/>
    <p:sldId id="259" r:id="rId7"/>
    <p:sldId id="260" r:id="rId8"/>
    <p:sldId id="278" r:id="rId9"/>
    <p:sldId id="273" r:id="rId10"/>
    <p:sldId id="282" r:id="rId11"/>
    <p:sldId id="283" r:id="rId12"/>
    <p:sldId id="261" r:id="rId13"/>
    <p:sldId id="281" r:id="rId14"/>
    <p:sldId id="266" r:id="rId15"/>
    <p:sldId id="287" r:id="rId16"/>
    <p:sldId id="289" r:id="rId17"/>
    <p:sldId id="286" r:id="rId18"/>
  </p:sldIdLst>
  <p:sldSz cx="7556500" cy="106807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Sem Título" id="{3A4A94A0-1DD3-43AB-86B8-1DA53553CB47}">
          <p14:sldIdLst>
            <p14:sldId id="277"/>
            <p14:sldId id="256"/>
            <p14:sldId id="272"/>
            <p14:sldId id="257"/>
            <p14:sldId id="258"/>
            <p14:sldId id="259"/>
            <p14:sldId id="260"/>
            <p14:sldId id="278"/>
            <p14:sldId id="273"/>
            <p14:sldId id="282"/>
            <p14:sldId id="283"/>
            <p14:sldId id="261"/>
            <p14:sldId id="281"/>
            <p14:sldId id="266"/>
            <p14:sldId id="287"/>
            <p14:sldId id="289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64">
          <p15:clr>
            <a:srgbClr val="A4A3A4"/>
          </p15:clr>
        </p15:guide>
        <p15:guide id="2" pos="23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 Lebre" initials="CL" lastIdx="55" clrIdx="0">
    <p:extLst>
      <p:ext uri="{19B8F6BF-5375-455C-9EA6-DF929625EA0E}">
        <p15:presenceInfo xmlns:p15="http://schemas.microsoft.com/office/powerpoint/2012/main" userId="bee15c19c518f760" providerId="Windows Live"/>
      </p:ext>
    </p:extLst>
  </p:cmAuthor>
  <p:cmAuthor id="2" name="Ricardo Sousa" initials="RS" lastIdx="10" clrIdx="1">
    <p:extLst>
      <p:ext uri="{19B8F6BF-5375-455C-9EA6-DF929625EA0E}">
        <p15:presenceInfo xmlns:p15="http://schemas.microsoft.com/office/powerpoint/2012/main" userId="ab14db29ccda6b11" providerId="Windows Live"/>
      </p:ext>
    </p:extLst>
  </p:cmAuthor>
  <p:cmAuthor id="3" name="Ariana Alves" initials="AA" lastIdx="2" clrIdx="2">
    <p:extLst>
      <p:ext uri="{19B8F6BF-5375-455C-9EA6-DF929625EA0E}">
        <p15:presenceInfo xmlns:p15="http://schemas.microsoft.com/office/powerpoint/2012/main" userId="26b5868bd8e3358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4A1"/>
    <a:srgbClr val="3C3C3B"/>
    <a:srgbClr val="252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94" autoAdjust="0"/>
    <p:restoredTop sz="86239" autoAdjust="0"/>
  </p:normalViewPr>
  <p:slideViewPr>
    <p:cSldViewPr snapToGrid="0" snapToObjects="1">
      <p:cViewPr varScale="1">
        <p:scale>
          <a:sx n="53" d="100"/>
          <a:sy n="53" d="100"/>
        </p:scale>
        <p:origin x="2798" y="72"/>
      </p:cViewPr>
      <p:guideLst>
        <p:guide orient="horz" pos="3364"/>
        <p:guide pos="23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215779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97754" latinLnBrk="0">
      <a:defRPr sz="1200">
        <a:latin typeface="+mj-lt"/>
        <a:ea typeface="+mj-ea"/>
        <a:cs typeface="+mj-cs"/>
        <a:sym typeface="Calibri"/>
      </a:defRPr>
    </a:lvl1pPr>
    <a:lvl2pPr indent="228600" defTabSz="497754" latinLnBrk="0">
      <a:defRPr sz="1200">
        <a:latin typeface="+mj-lt"/>
        <a:ea typeface="+mj-ea"/>
        <a:cs typeface="+mj-cs"/>
        <a:sym typeface="Calibri"/>
      </a:defRPr>
    </a:lvl2pPr>
    <a:lvl3pPr indent="457200" defTabSz="497754" latinLnBrk="0">
      <a:defRPr sz="1200">
        <a:latin typeface="+mj-lt"/>
        <a:ea typeface="+mj-ea"/>
        <a:cs typeface="+mj-cs"/>
        <a:sym typeface="Calibri"/>
      </a:defRPr>
    </a:lvl3pPr>
    <a:lvl4pPr indent="685800" defTabSz="497754" latinLnBrk="0">
      <a:defRPr sz="1200">
        <a:latin typeface="+mj-lt"/>
        <a:ea typeface="+mj-ea"/>
        <a:cs typeface="+mj-cs"/>
        <a:sym typeface="Calibri"/>
      </a:defRPr>
    </a:lvl4pPr>
    <a:lvl5pPr indent="914400" defTabSz="497754" latinLnBrk="0">
      <a:defRPr sz="1200">
        <a:latin typeface="+mj-lt"/>
        <a:ea typeface="+mj-ea"/>
        <a:cs typeface="+mj-cs"/>
        <a:sym typeface="Calibri"/>
      </a:defRPr>
    </a:lvl5pPr>
    <a:lvl6pPr indent="1143000" defTabSz="497754" latinLnBrk="0">
      <a:defRPr sz="1200">
        <a:latin typeface="+mj-lt"/>
        <a:ea typeface="+mj-ea"/>
        <a:cs typeface="+mj-cs"/>
        <a:sym typeface="Calibri"/>
      </a:defRPr>
    </a:lvl6pPr>
    <a:lvl7pPr indent="1371600" defTabSz="497754" latinLnBrk="0">
      <a:defRPr sz="1200">
        <a:latin typeface="+mj-lt"/>
        <a:ea typeface="+mj-ea"/>
        <a:cs typeface="+mj-cs"/>
        <a:sym typeface="Calibri"/>
      </a:defRPr>
    </a:lvl7pPr>
    <a:lvl8pPr indent="1600200" defTabSz="497754" latinLnBrk="0">
      <a:defRPr sz="1200">
        <a:latin typeface="+mj-lt"/>
        <a:ea typeface="+mj-ea"/>
        <a:cs typeface="+mj-cs"/>
        <a:sym typeface="Calibri"/>
      </a:defRPr>
    </a:lvl8pPr>
    <a:lvl9pPr indent="1828800" defTabSz="497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765547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20839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324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164162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245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28220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36983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321136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8767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1398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756D-15FB-8442-A897-310759FEB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7976"/>
            <a:ext cx="5667375" cy="3718466"/>
          </a:xfrm>
        </p:spPr>
        <p:txBody>
          <a:bodyPr anchor="b"/>
          <a:lstStyle>
            <a:lvl1pPr algn="ctr"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32E61-7459-ED41-B953-20DD5CB12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09841"/>
            <a:ext cx="5667375" cy="2578696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373" indent="0" algn="ctr">
              <a:buNone/>
              <a:defRPr sz="1240"/>
            </a:lvl2pPr>
            <a:lvl3pPr marL="566745" indent="0" algn="ctr">
              <a:buNone/>
              <a:defRPr sz="1116"/>
            </a:lvl3pPr>
            <a:lvl4pPr marL="850118" indent="0" algn="ctr">
              <a:buNone/>
              <a:defRPr sz="992"/>
            </a:lvl4pPr>
            <a:lvl5pPr marL="1133490" indent="0" algn="ctr">
              <a:buNone/>
              <a:defRPr sz="992"/>
            </a:lvl5pPr>
            <a:lvl6pPr marL="1416863" indent="0" algn="ctr">
              <a:buNone/>
              <a:defRPr sz="992"/>
            </a:lvl6pPr>
            <a:lvl7pPr marL="1700235" indent="0" algn="ctr">
              <a:buNone/>
              <a:defRPr sz="992"/>
            </a:lvl7pPr>
            <a:lvl8pPr marL="1983608" indent="0" algn="ctr">
              <a:buNone/>
              <a:defRPr sz="992"/>
            </a:lvl8pPr>
            <a:lvl9pPr marL="2266980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21333-7DCF-8D4F-9A6C-159DE7A2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C366E-0ABC-CE48-89DB-75FA8E843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246D5-0D06-5845-BE2B-012111F1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1519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18576-33D9-FA4A-8651-DBD130CE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C9C936-E32B-4D4D-9799-B636B360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289AA-DE9E-1B43-AB7D-D00347DBC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7407-D070-1343-8703-54B75C24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2A340-FCBE-A44A-A4A3-EBC9B577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627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BC51A-2092-5E45-91E8-9554C94B13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7620" y="568648"/>
            <a:ext cx="1629370" cy="9051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1F60-F2BD-9B44-BFB2-775A734A1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509" y="568648"/>
            <a:ext cx="4793655" cy="9051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90C42-3C31-5D43-8E76-00575D3C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1662-762E-F24D-BF78-206E7C285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6B16-EAE3-7947-8A60-E8256381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351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850C7-D90B-1541-9341-3AB9F034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AE4AF-3964-3848-9A15-F53CA583A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D98CB-FE9A-EE40-ADD3-60C004E7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345A-023D-D749-B5B8-3622B8E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FE874-6D48-D948-9DED-8CFF0D53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56297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5099-2ADE-1A4D-9108-90CBFA1D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74" y="2662759"/>
            <a:ext cx="6517481" cy="4442874"/>
          </a:xfrm>
        </p:spPr>
        <p:txBody>
          <a:bodyPr anchor="b"/>
          <a:lstStyle>
            <a:lvl1pPr>
              <a:defRPr sz="3719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5F2E-56FD-EB4A-82C0-ADB99F36C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74" y="7147665"/>
            <a:ext cx="6517481" cy="2336402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373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6745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11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349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6863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023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360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6980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872AF-86F7-484D-B7B6-10C07E26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0A323-D83F-3D48-813F-9B7C97B82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B5D74-10D1-7F49-BF0C-9C32FC845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10453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2E6B4-A460-A349-8E6C-0076C7F12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F161F-A57A-E543-B642-12E0DE860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509" y="2843242"/>
            <a:ext cx="3211513" cy="67768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20514-584A-0F4D-8A7C-7FF09C18F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478" y="2843242"/>
            <a:ext cx="3211513" cy="67768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55781-2533-8B4D-93FA-A99231E3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E58EB-11AE-2D4E-90CB-2592185E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8E164-FA62-AF43-B92C-94AE1C34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4651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703BD-3A63-D54A-AA0B-DABE2318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568649"/>
            <a:ext cx="6517481" cy="20644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512DF-39F0-BE45-B8A0-834C15017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494" y="2618256"/>
            <a:ext cx="3196753" cy="1283167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D86438-3F9B-D24E-8B52-20A03A902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494" y="3901422"/>
            <a:ext cx="3196753" cy="57384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C90F6-F884-1B45-9571-6BA49BEB0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478" y="2618256"/>
            <a:ext cx="3212497" cy="1283167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373" indent="0">
              <a:buNone/>
              <a:defRPr sz="1240" b="1"/>
            </a:lvl2pPr>
            <a:lvl3pPr marL="566745" indent="0">
              <a:buNone/>
              <a:defRPr sz="1116" b="1"/>
            </a:lvl3pPr>
            <a:lvl4pPr marL="850118" indent="0">
              <a:buNone/>
              <a:defRPr sz="992" b="1"/>
            </a:lvl4pPr>
            <a:lvl5pPr marL="1133490" indent="0">
              <a:buNone/>
              <a:defRPr sz="992" b="1"/>
            </a:lvl5pPr>
            <a:lvl6pPr marL="1416863" indent="0">
              <a:buNone/>
              <a:defRPr sz="992" b="1"/>
            </a:lvl6pPr>
            <a:lvl7pPr marL="1700235" indent="0">
              <a:buNone/>
              <a:defRPr sz="992" b="1"/>
            </a:lvl7pPr>
            <a:lvl8pPr marL="1983608" indent="0">
              <a:buNone/>
              <a:defRPr sz="992" b="1"/>
            </a:lvl8pPr>
            <a:lvl9pPr marL="2266980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57F66-5B1C-D648-9C6B-0B2E0783C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478" y="3901422"/>
            <a:ext cx="3212497" cy="573840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B144B4-192F-F84C-8D60-FD19DDDD5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11320-D4A5-9A40-9BB0-D1775FC3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092357-3C0E-FB49-9174-3D09702A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981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E480-DF25-6849-B0BA-0C888B08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D668FD-87DE-A548-AA4C-505EAF04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F29A73-DCFF-174B-9257-9DABFAE2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6C755-E94B-7E44-A315-2C689A285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9117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B6114-BFA1-5247-80C1-25096320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B5443-21D2-0340-9E84-13EAE128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08F34-4C3E-5240-A9EF-39BA04FB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4889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585CE-D315-9342-9128-DD5B06DA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047"/>
            <a:ext cx="2437168" cy="2492163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BC284-19E4-C44A-80EF-4831FBD39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497" y="1537824"/>
            <a:ext cx="3825478" cy="7590220"/>
          </a:xfrm>
        </p:spPr>
        <p:txBody>
          <a:bodyPr/>
          <a:lstStyle>
            <a:lvl1pPr>
              <a:defRPr sz="1983"/>
            </a:lvl1pPr>
            <a:lvl2pPr>
              <a:defRPr sz="1735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BBCEB-6364-1947-A66F-348D90D004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4210"/>
            <a:ext cx="2437168" cy="5936195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6725F-DDEB-324B-B795-0647874B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A988E-EB47-E843-989B-F205AA60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1827-B504-5742-A5F2-83A59523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1916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B883-0BAB-4A4E-B628-D4B2810B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94" y="712047"/>
            <a:ext cx="2437168" cy="2492163"/>
          </a:xfrm>
        </p:spPr>
        <p:txBody>
          <a:bodyPr anchor="b"/>
          <a:lstStyle>
            <a:lvl1pPr>
              <a:defRPr sz="1983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566E2-64CE-FA4D-9AB3-348B6D3B8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2497" y="1537824"/>
            <a:ext cx="3825478" cy="7590220"/>
          </a:xfrm>
        </p:spPr>
        <p:txBody>
          <a:bodyPr/>
          <a:lstStyle>
            <a:lvl1pPr marL="0" indent="0">
              <a:buNone/>
              <a:defRPr sz="1983"/>
            </a:lvl1pPr>
            <a:lvl2pPr marL="283373" indent="0">
              <a:buNone/>
              <a:defRPr sz="1735"/>
            </a:lvl2pPr>
            <a:lvl3pPr marL="566745" indent="0">
              <a:buNone/>
              <a:defRPr sz="1488"/>
            </a:lvl3pPr>
            <a:lvl4pPr marL="850118" indent="0">
              <a:buNone/>
              <a:defRPr sz="1240"/>
            </a:lvl4pPr>
            <a:lvl5pPr marL="1133490" indent="0">
              <a:buNone/>
              <a:defRPr sz="1240"/>
            </a:lvl5pPr>
            <a:lvl6pPr marL="1416863" indent="0">
              <a:buNone/>
              <a:defRPr sz="1240"/>
            </a:lvl6pPr>
            <a:lvl7pPr marL="1700235" indent="0">
              <a:buNone/>
              <a:defRPr sz="1240"/>
            </a:lvl7pPr>
            <a:lvl8pPr marL="1983608" indent="0">
              <a:buNone/>
              <a:defRPr sz="1240"/>
            </a:lvl8pPr>
            <a:lvl9pPr marL="2266980" indent="0">
              <a:buNone/>
              <a:defRPr sz="124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76BC8-1E7B-0B45-BEF3-4E3A43CE7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494" y="3204210"/>
            <a:ext cx="2437168" cy="5936195"/>
          </a:xfrm>
        </p:spPr>
        <p:txBody>
          <a:bodyPr/>
          <a:lstStyle>
            <a:lvl1pPr marL="0" indent="0">
              <a:buNone/>
              <a:defRPr sz="992"/>
            </a:lvl1pPr>
            <a:lvl2pPr marL="283373" indent="0">
              <a:buNone/>
              <a:defRPr sz="868"/>
            </a:lvl2pPr>
            <a:lvl3pPr marL="566745" indent="0">
              <a:buNone/>
              <a:defRPr sz="744"/>
            </a:lvl3pPr>
            <a:lvl4pPr marL="850118" indent="0">
              <a:buNone/>
              <a:defRPr sz="620"/>
            </a:lvl4pPr>
            <a:lvl5pPr marL="1133490" indent="0">
              <a:buNone/>
              <a:defRPr sz="620"/>
            </a:lvl5pPr>
            <a:lvl6pPr marL="1416863" indent="0">
              <a:buNone/>
              <a:defRPr sz="620"/>
            </a:lvl6pPr>
            <a:lvl7pPr marL="1700235" indent="0">
              <a:buNone/>
              <a:defRPr sz="620"/>
            </a:lvl7pPr>
            <a:lvl8pPr marL="1983608" indent="0">
              <a:buNone/>
              <a:defRPr sz="620"/>
            </a:lvl8pPr>
            <a:lvl9pPr marL="2266980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B6A65-42B6-5B4A-85D5-C55FA8305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DCE46-3255-5A4F-B438-1F52140F3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ECE64-E86D-074B-BD05-34E9C855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2397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37CBD-A3CE-3841-90B4-79195DE3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10" y="568649"/>
            <a:ext cx="6517481" cy="2064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AAA0-9FBC-0C41-9FF3-9D93C57B1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510" y="2843242"/>
            <a:ext cx="6517481" cy="677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597D1-7A38-7E44-8A02-47C53B9BE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09" y="9899428"/>
            <a:ext cx="170021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DBC5-C981-0A4E-B37C-F59563D28661}" type="datetimeFigureOut">
              <a:rPr lang="en-PT" smtClean="0"/>
              <a:t>09/12/2024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6A0DC-0574-384E-B2FE-E942EFC0C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899428"/>
            <a:ext cx="2550319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8A356-B10E-4C4C-BEE8-E38FC2638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8" y="9899428"/>
            <a:ext cx="1700213" cy="56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7152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566745" rtl="0" eaLnBrk="1" latinLnBrk="0" hangingPunct="1">
        <a:lnSpc>
          <a:spcPct val="90000"/>
        </a:lnSpc>
        <a:spcBef>
          <a:spcPct val="0"/>
        </a:spcBef>
        <a:buNone/>
        <a:defRPr sz="27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686" indent="-141686" algn="l" defTabSz="56674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5" kern="1200">
          <a:solidFill>
            <a:schemeClr val="tx1"/>
          </a:solidFill>
          <a:latin typeface="+mn-lt"/>
          <a:ea typeface="+mn-ea"/>
          <a:cs typeface="+mn-cs"/>
        </a:defRPr>
      </a:lvl1pPr>
      <a:lvl2pPr marL="42505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431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180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17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8549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1922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5294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8667" indent="-141686" algn="l" defTabSz="566745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37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674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11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349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6863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0235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3608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6980" algn="l" defTabSz="566745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tury21.p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6.png"/><Relationship Id="rId5" Type="http://schemas.openxmlformats.org/officeDocument/2006/relationships/image" Target="../media/image31.jpeg"/><Relationship Id="rId10" Type="http://schemas.openxmlformats.org/officeDocument/2006/relationships/hyperlink" Target="century21app.pt" TargetMode="External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sitec21.com/c21pt/filipe-correi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A5A2AE-C370-5C4A-890D-3265FD9CB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176" y="6243793"/>
            <a:ext cx="6490146" cy="4182379"/>
          </a:xfrm>
        </p:spPr>
        <p:txBody>
          <a:bodyPr>
            <a:normAutofit fontScale="90000"/>
          </a:bodyPr>
          <a:lstStyle/>
          <a:p>
            <a:pPr algn="l"/>
            <a:r>
              <a:rPr lang="pt-PT" sz="1800" dirty="0">
                <a:solidFill>
                  <a:srgbClr val="D2C4A1"/>
                </a:solidFill>
                <a:latin typeface="Barlow Semi Condensed" pitchFamily="2" charset="77"/>
                <a:ea typeface="Typold" panose="020B0004030204060B03" pitchFamily="34" charset="77"/>
              </a:rPr>
              <a:t>INSTRUÇÕES DE PREENCHIMENTO</a:t>
            </a:r>
            <a:br>
              <a:rPr lang="pt-PT" sz="14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4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Antes de editar este portfólio tens de :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1.  Instalar as fontes que se encontram na pasta ”Fontes” no zip que descarregaram.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  <a:t>Não podes alterar os tipos de letras dos títulos e dos textos e não aconselhamos que modifiquem o tamanho.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2.  Inserir as cores da marca. Seleciona  ”Cores das fontes“ e depois “Mais cores”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RELENTLESS GOLD - </a:t>
            </a:r>
            <a:r>
              <a:rPr lang="pt-PT" sz="1300" b="1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R 190 G 175 B 135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OBSESSED GREY – </a:t>
            </a:r>
            <a:r>
              <a:rPr lang="pt-PT" sz="1300" b="1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R 37 G 37 B 38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3. Deves substituir as imagens da seguinte forma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      1.  Clicar no lado direito do rato 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      2. Selecionar ”modificar imagem “   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      3. Escolher a partir de um Ficheiro  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No caso de enviares este portfólio via email, WhatsApp, entre outros, deves incluir hiperligações, como inserir: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Para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uma página Web</a:t>
            </a:r>
            <a:br>
              <a:rPr lang="pt-PT" sz="1300" dirty="0">
                <a:latin typeface="Barlow Semi Condensed" pitchFamily="2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      1. Selecionar o texto ou a imagem que pretendes utilizar a hiperligação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      2.No separador inserir, clica em hiperligação, vai abrir uma caixa de diálogo “Inserir hiperligação” 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      3. Introduzes o endereço web na caixa ”endereço” </a:t>
            </a:r>
            <a:r>
              <a:rPr lang="pt-PT" sz="1300" dirty="0">
                <a:solidFill>
                  <a:srgbClr val="D2C4A1"/>
                </a:solidFill>
                <a:latin typeface="Barlow Semi Condensed" pitchFamily="2" charset="77"/>
                <a:ea typeface="Typold" panose="020B0004030204060B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(Exemplo</a:t>
            </a:r>
            <a:r>
              <a:rPr lang="pt-PT" sz="1300" dirty="0">
                <a:solidFill>
                  <a:srgbClr val="D2C4A1"/>
                </a:solidFill>
                <a:latin typeface="Barlow Semi Condensed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A um diapositivo na mesma apresentação</a:t>
            </a:r>
            <a:br>
              <a:rPr lang="pt-PT" sz="1300" dirty="0">
                <a:solidFill>
                  <a:srgbClr val="D2C4A1"/>
                </a:solidFill>
                <a:latin typeface="Barlow Semi Condensed" pitchFamily="2" charset="77"/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      1. Na caixa de diálogo </a:t>
            </a:r>
            <a:r>
              <a:rPr lang="pt-PT" sz="1300" b="1" dirty="0">
                <a:solidFill>
                  <a:srgbClr val="3C3C3B"/>
                </a:solidFill>
                <a:latin typeface="Barlow Semi Condensed" pitchFamily="2" charset="77"/>
              </a:rPr>
              <a:t>Inserir Hiperligação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, clique em ”</a:t>
            </a:r>
            <a:r>
              <a:rPr lang="pt-PT" sz="1300" b="1" dirty="0">
                <a:solidFill>
                  <a:srgbClr val="3C3C3B"/>
                </a:solidFill>
                <a:latin typeface="Barlow Semi Condensed" pitchFamily="2" charset="77"/>
              </a:rPr>
              <a:t>Este Documento”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      2.Em </a:t>
            </a:r>
            <a:r>
              <a:rPr lang="pt-PT" sz="1300" b="1" dirty="0">
                <a:solidFill>
                  <a:srgbClr val="3C3C3B"/>
                </a:solidFill>
                <a:latin typeface="Barlow Semi Condensed" pitchFamily="2" charset="77"/>
              </a:rPr>
              <a:t>Selecionar um local neste documento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, clique no diapositivo a que quer ligar. </a:t>
            </a:r>
            <a:r>
              <a:rPr lang="pt-PT" sz="1300" dirty="0">
                <a:solidFill>
                  <a:srgbClr val="D2C4A1"/>
                </a:solidFill>
                <a:latin typeface="Barlow Semi Condensed" pitchFamily="2" charset="77"/>
                <a:hlinkClick r:id="" action="ppaction://hlinkshowjump?jump=previous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(Exemplo no Índice)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  <a:t>Aconselhamos que as imagens que forem alteradas, sejam a preto e branco, para melhorar a leitura dos textos. </a:t>
            </a:r>
            <a:b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  <a:t>Recomendamos que envie este documento em PDF.</a:t>
            </a:r>
            <a:b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br>
              <a:rPr lang="pt-PT" sz="1300" b="1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" panose="020B0004030204060B03" pitchFamily="34" charset="77"/>
              </a:rPr>
            </a:br>
            <a:r>
              <a:rPr lang="pt-PT" sz="1300" b="1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Como guardar 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como PDF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     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 1.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Escolhe Arquivo &gt; Salvar Como.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       2. Escolhe o Local onde queres guardar o documento, e na caixa “Formato de Arquivo” , escolhe opção PDF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        ou 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       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1.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Escolha Arquivo &gt; Exportar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        2.No menu Formato de Arquivo, escolhe PDF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  <a:t>Caso o PDF tenha mais de 15MB, aconselhamos a reduzir o tamanho das imagens.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b="1" dirty="0">
                <a:solidFill>
                  <a:srgbClr val="3C3C3B"/>
                </a:solidFill>
                <a:latin typeface="Barlow Semi Condensed" pitchFamily="2" charset="77"/>
                <a:ea typeface="Typold" panose="020B0004030204060B03" pitchFamily="34" charset="77"/>
              </a:rPr>
              <a:t>Como reduzir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o tamanho das imagens para não perderem qualidade: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</a:rPr>
              <a:t>1. 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Escolhe Arquivo &gt; Comprimir Imagens.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 2. Na caixa “Qualidade de Imagens” , escolhe opção EMAIL (96ppi)</a:t>
            </a: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  <a:t>Alertamos que depois para imprimires tens de repetir o passo anterior e escolher a opção “Alta Qualidade (máximo </a:t>
            </a:r>
            <a:r>
              <a:rPr lang="pt-PT" sz="1300" dirty="0" err="1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  <a:t>ppi</a:t>
            </a:r>
            <a: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  <a:t>)</a:t>
            </a:r>
            <a:b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b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  <a:t>Conselho :</a:t>
            </a:r>
            <a:br>
              <a:rPr lang="pt-PT" sz="1300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Grava sempre dois ficheiros em </a:t>
            </a:r>
            <a:r>
              <a:rPr lang="pt-PT" sz="1300" dirty="0" err="1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pdf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, o nome dos documentos devem ir sem acentos para não gerar conflito. Exemplo para o email  “Portfolio_NomeApelido_CENTURY21Franquedo” para impressão “Portfolio _ Nome do Consultor_ </a:t>
            </a:r>
            <a:r>
              <a:rPr lang="pt-PT" sz="1300" dirty="0" err="1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Impressao</a:t>
            </a:r>
            <a:r>
              <a:rPr lang="pt-PT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” </a:t>
            </a:r>
            <a:br>
              <a:rPr lang="en-GB" sz="1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</a:br>
            <a:br>
              <a:rPr lang="pt-PT" sz="1300" dirty="0">
                <a:solidFill>
                  <a:srgbClr val="3C3C3B"/>
                </a:solidFill>
                <a:latin typeface="Typold Condensed" panose="020B0004030204060B03" pitchFamily="34" charset="77"/>
                <a:ea typeface="Typold Condensed" panose="020B0004030204060B03" pitchFamily="34" charset="77"/>
              </a:rPr>
            </a:br>
            <a:endParaRPr lang="en-PT" sz="1300" dirty="0">
              <a:solidFill>
                <a:srgbClr val="3C3C3B"/>
              </a:solidFill>
              <a:latin typeface="Typold Condensed" panose="020B0004030204060B03" pitchFamily="34" charset="77"/>
              <a:ea typeface="Typold Condensed" panose="020B0004030204060B03" pitchFamily="34" charset="77"/>
            </a:endParaRPr>
          </a:p>
        </p:txBody>
      </p:sp>
      <p:sp>
        <p:nvSpPr>
          <p:cNvPr id="3" name="Shape 47">
            <a:extLst>
              <a:ext uri="{FF2B5EF4-FFF2-40B4-BE49-F238E27FC236}">
                <a16:creationId xmlns:a16="http://schemas.microsoft.com/office/drawing/2014/main" id="{070A5F97-38CE-494F-BF61-65B220DA911B}"/>
              </a:ext>
            </a:extLst>
          </p:cNvPr>
          <p:cNvSpPr/>
          <p:nvPr/>
        </p:nvSpPr>
        <p:spPr>
          <a:xfrm>
            <a:off x="-380336" y="10160880"/>
            <a:ext cx="8317169" cy="147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pt-PT" sz="2000" spc="740" dirty="0">
                <a:ln w="3175"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SEJAM AUTÊNTICOS</a:t>
            </a:r>
            <a:endParaRPr lang="pt-PT" sz="2000" spc="600" dirty="0">
              <a:ln w="3175"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1912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BD24D4B-B81C-3248-A381-047E24E7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9617" y="-295205"/>
            <a:ext cx="4052814" cy="5803163"/>
          </a:xfrm>
          <a:prstGeom prst="rect">
            <a:avLst/>
          </a:prstGeom>
        </p:spPr>
      </p:pic>
      <p:sp>
        <p:nvSpPr>
          <p:cNvPr id="8" name="Shape 47">
            <a:extLst>
              <a:ext uri="{FF2B5EF4-FFF2-40B4-BE49-F238E27FC236}">
                <a16:creationId xmlns:a16="http://schemas.microsoft.com/office/drawing/2014/main" id="{19A52665-0AA5-4543-AD62-71F44C216190}"/>
              </a:ext>
            </a:extLst>
          </p:cNvPr>
          <p:cNvSpPr/>
          <p:nvPr/>
        </p:nvSpPr>
        <p:spPr>
          <a:xfrm>
            <a:off x="3549406" y="4473915"/>
            <a:ext cx="4052814" cy="4750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2" name="Shape 47">
            <a:extLst>
              <a:ext uri="{FF2B5EF4-FFF2-40B4-BE49-F238E27FC236}">
                <a16:creationId xmlns:a16="http://schemas.microsoft.com/office/drawing/2014/main" id="{428A1D35-17FE-EB45-928C-46EC12E41AB0}"/>
              </a:ext>
            </a:extLst>
          </p:cNvPr>
          <p:cNvSpPr/>
          <p:nvPr/>
        </p:nvSpPr>
        <p:spPr>
          <a:xfrm>
            <a:off x="3134645" y="388499"/>
            <a:ext cx="1760342" cy="1870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5" name="•SER &amp; ESTAR CENTURY 21®…">
            <a:extLst>
              <a:ext uri="{FF2B5EF4-FFF2-40B4-BE49-F238E27FC236}">
                <a16:creationId xmlns:a16="http://schemas.microsoft.com/office/drawing/2014/main" id="{6D3928BF-57CE-B24F-B5D9-A69CAD9749E0}"/>
              </a:ext>
            </a:extLst>
          </p:cNvPr>
          <p:cNvSpPr txBox="1"/>
          <p:nvPr/>
        </p:nvSpPr>
        <p:spPr>
          <a:xfrm>
            <a:off x="3923652" y="6332919"/>
            <a:ext cx="3145401" cy="214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000" spc="300" dirty="0">
                <a:latin typeface="Typold" panose="020B0004030204060B03" pitchFamily="34" charset="77"/>
                <a:ea typeface="Typold" panose="020B0004030204060B03" pitchFamily="34" charset="77"/>
              </a:rPr>
              <a:t>LOCALIDADE             250.000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b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</a:b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é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modelo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tipográfica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e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impressão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 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tem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vindo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a ser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padrão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usado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por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estas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desde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ano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1500,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quando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uma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misturou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os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caracteres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para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criar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espécime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livro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</a:t>
            </a: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   3                 3                 250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FC566-231D-264E-A3B8-515293376484}"/>
              </a:ext>
            </a:extLst>
          </p:cNvPr>
          <p:cNvSpPr/>
          <p:nvPr/>
        </p:nvSpPr>
        <p:spPr>
          <a:xfrm>
            <a:off x="3599718" y="4417888"/>
            <a:ext cx="4125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kern="3200" spc="2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VENDIDO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42D2E-4CD5-8245-A327-DF02A359C1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86"/>
          <a:stretch/>
        </p:blipFill>
        <p:spPr>
          <a:xfrm>
            <a:off x="3923652" y="8231447"/>
            <a:ext cx="1713879" cy="234144"/>
          </a:xfrm>
          <a:prstGeom prst="rect">
            <a:avLst/>
          </a:prstGeom>
        </p:spPr>
      </p:pic>
      <p:sp>
        <p:nvSpPr>
          <p:cNvPr id="28" name="•SER &amp; ESTAR CENTURY 21®…">
            <a:extLst>
              <a:ext uri="{FF2B5EF4-FFF2-40B4-BE49-F238E27FC236}">
                <a16:creationId xmlns:a16="http://schemas.microsoft.com/office/drawing/2014/main" id="{79423E63-3176-7D48-8BE0-1DF5E967B3A6}"/>
              </a:ext>
            </a:extLst>
          </p:cNvPr>
          <p:cNvSpPr txBox="1"/>
          <p:nvPr/>
        </p:nvSpPr>
        <p:spPr>
          <a:xfrm>
            <a:off x="417201" y="578177"/>
            <a:ext cx="4052814" cy="2144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000" spc="300" dirty="0">
                <a:latin typeface="Typold" panose="020B0004030204060B03" pitchFamily="34" charset="77"/>
                <a:ea typeface="Typold" panose="020B0004030204060B03" pitchFamily="34" charset="77"/>
              </a:rPr>
              <a:t>LOCALIDADE                         250.000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b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</a:b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é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modelo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tipográfica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e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impressão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 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tem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vindo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a ser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padrão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usado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por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estas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desde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ano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1500,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quando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uma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misturou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os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caracteres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para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criar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espécime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livro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</a:t>
            </a: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   3                 3                 250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1D6160-3973-5A41-967D-DA32F614B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86"/>
          <a:stretch/>
        </p:blipFill>
        <p:spPr>
          <a:xfrm>
            <a:off x="417201" y="2488210"/>
            <a:ext cx="1713879" cy="234144"/>
          </a:xfrm>
          <a:prstGeom prst="rect">
            <a:avLst/>
          </a:prstGeom>
        </p:spPr>
      </p:pic>
      <p:pic>
        <p:nvPicPr>
          <p:cNvPr id="18" name="pasted-image.pdf">
            <a:extLst>
              <a:ext uri="{FF2B5EF4-FFF2-40B4-BE49-F238E27FC236}">
                <a16:creationId xmlns:a16="http://schemas.microsoft.com/office/drawing/2014/main" id="{0B87AA3F-5D1E-0E48-8E78-CC620E37BC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58497" y="4914888"/>
            <a:ext cx="1713880" cy="422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5CEEDD-A4BC-BE45-8D69-368F54CD88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9800"/>
            <a:ext cx="3627327" cy="4660900"/>
          </a:xfrm>
          <a:prstGeom prst="rect">
            <a:avLst/>
          </a:prstGeom>
        </p:spPr>
      </p:pic>
      <p:sp>
        <p:nvSpPr>
          <p:cNvPr id="22" name="Shape 47">
            <a:extLst>
              <a:ext uri="{FF2B5EF4-FFF2-40B4-BE49-F238E27FC236}">
                <a16:creationId xmlns:a16="http://schemas.microsoft.com/office/drawing/2014/main" id="{FFBDB46A-9734-2A48-ADCA-68AE5FB9C1AF}"/>
              </a:ext>
            </a:extLst>
          </p:cNvPr>
          <p:cNvSpPr/>
          <p:nvPr/>
        </p:nvSpPr>
        <p:spPr>
          <a:xfrm>
            <a:off x="0" y="9954156"/>
            <a:ext cx="3630875" cy="4750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3CFA19-3317-D04E-8399-5AC04D49EAA0}"/>
              </a:ext>
            </a:extLst>
          </p:cNvPr>
          <p:cNvSpPr/>
          <p:nvPr/>
        </p:nvSpPr>
        <p:spPr>
          <a:xfrm>
            <a:off x="-116796" y="9998376"/>
            <a:ext cx="4163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kern="1500" spc="3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PARA ARRENDAMENTO</a:t>
            </a:r>
          </a:p>
        </p:txBody>
      </p:sp>
    </p:spTree>
    <p:extLst>
      <p:ext uri="{BB962C8B-B14F-4D97-AF65-F5344CB8AC3E}">
        <p14:creationId xmlns:p14="http://schemas.microsoft.com/office/powerpoint/2010/main" val="165848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BD24D4B-B81C-3248-A381-047E24E7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70" y="4668768"/>
            <a:ext cx="6469833" cy="3630112"/>
          </a:xfrm>
          <a:prstGeom prst="rect">
            <a:avLst/>
          </a:prstGeom>
        </p:spPr>
      </p:pic>
      <p:sp>
        <p:nvSpPr>
          <p:cNvPr id="15" name="•SER &amp; ESTAR CENTURY 21®…">
            <a:extLst>
              <a:ext uri="{FF2B5EF4-FFF2-40B4-BE49-F238E27FC236}">
                <a16:creationId xmlns:a16="http://schemas.microsoft.com/office/drawing/2014/main" id="{6D3928BF-57CE-B24F-B5D9-A69CAD9749E0}"/>
              </a:ext>
            </a:extLst>
          </p:cNvPr>
          <p:cNvSpPr txBox="1"/>
          <p:nvPr/>
        </p:nvSpPr>
        <p:spPr>
          <a:xfrm>
            <a:off x="4273910" y="671243"/>
            <a:ext cx="2694593" cy="265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000" spc="300" dirty="0">
                <a:latin typeface="Typold" panose="020B0004030204060B03" pitchFamily="34" charset="77"/>
                <a:ea typeface="Typold" panose="020B0004030204060B03" pitchFamily="34" charset="77"/>
              </a:rPr>
              <a:t>LOCALIDADE       250.000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b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</a:b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é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modelo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tipográfica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e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impressão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 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tem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vindo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a ser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padrão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usado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por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estas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desde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ano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1500,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quando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uma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misturou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os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caracteres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para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criar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espécime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livro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</a:t>
            </a: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   3                 3                 250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42D2E-4CD5-8245-A327-DF02A359C1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86"/>
          <a:stretch/>
        </p:blipFill>
        <p:spPr>
          <a:xfrm>
            <a:off x="513910" y="9685841"/>
            <a:ext cx="1713879" cy="234144"/>
          </a:xfrm>
          <a:prstGeom prst="rect">
            <a:avLst/>
          </a:prstGeom>
        </p:spPr>
      </p:pic>
      <p:sp>
        <p:nvSpPr>
          <p:cNvPr id="28" name="•SER &amp; ESTAR CENTURY 21®…">
            <a:extLst>
              <a:ext uri="{FF2B5EF4-FFF2-40B4-BE49-F238E27FC236}">
                <a16:creationId xmlns:a16="http://schemas.microsoft.com/office/drawing/2014/main" id="{79423E63-3176-7D48-8BE0-1DF5E967B3A6}"/>
              </a:ext>
            </a:extLst>
          </p:cNvPr>
          <p:cNvSpPr txBox="1"/>
          <p:nvPr/>
        </p:nvSpPr>
        <p:spPr>
          <a:xfrm>
            <a:off x="498671" y="8298880"/>
            <a:ext cx="6469832" cy="1636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000" spc="300" dirty="0">
                <a:latin typeface="Typold" panose="020B0004030204060B03" pitchFamily="34" charset="77"/>
                <a:ea typeface="Typold" panose="020B0004030204060B03" pitchFamily="34" charset="77"/>
              </a:rPr>
              <a:t>LOCALIDADE                                                           250.000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b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</a:b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é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modelo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tipográfica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e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impressão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 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tem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vindo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a ser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padrão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usado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por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estas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desde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ano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1500,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quando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uma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misturou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os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caracteres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para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criar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espécime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livro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</a:t>
            </a: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   3                 3                 250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1D6160-3973-5A41-967D-DA32F614B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86"/>
          <a:stretch/>
        </p:blipFill>
        <p:spPr>
          <a:xfrm>
            <a:off x="4273910" y="3067719"/>
            <a:ext cx="1713879" cy="234144"/>
          </a:xfrm>
          <a:prstGeom prst="rect">
            <a:avLst/>
          </a:prstGeom>
        </p:spPr>
      </p:pic>
      <p:pic>
        <p:nvPicPr>
          <p:cNvPr id="18" name="pasted-image.pdf">
            <a:extLst>
              <a:ext uri="{FF2B5EF4-FFF2-40B4-BE49-F238E27FC236}">
                <a16:creationId xmlns:a16="http://schemas.microsoft.com/office/drawing/2014/main" id="{0B87AA3F-5D1E-0E48-8E78-CC620E37BC7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58062" y="9919985"/>
            <a:ext cx="1713880" cy="42266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47">
            <a:extLst>
              <a:ext uri="{FF2B5EF4-FFF2-40B4-BE49-F238E27FC236}">
                <a16:creationId xmlns:a16="http://schemas.microsoft.com/office/drawing/2014/main" id="{FFBDB46A-9734-2A48-ADCA-68AE5FB9C1AF}"/>
              </a:ext>
            </a:extLst>
          </p:cNvPr>
          <p:cNvSpPr/>
          <p:nvPr/>
        </p:nvSpPr>
        <p:spPr>
          <a:xfrm>
            <a:off x="381237" y="4949345"/>
            <a:ext cx="6587266" cy="83099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8A7FD-8E43-3444-8C17-0C895286C4C2}"/>
              </a:ext>
            </a:extLst>
          </p:cNvPr>
          <p:cNvSpPr/>
          <p:nvPr/>
        </p:nvSpPr>
        <p:spPr>
          <a:xfrm>
            <a:off x="381237" y="4949344"/>
            <a:ext cx="750510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PT" sz="4800" kern="3200" spc="4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VENDID</a:t>
            </a:r>
            <a:r>
              <a:rPr lang="pt-PT" sz="4400" kern="3200" spc="4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9ABDBE-FDBD-044D-8A40-E371B1EA75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70" y="449670"/>
            <a:ext cx="3627327" cy="4007532"/>
          </a:xfrm>
          <a:prstGeom prst="rect">
            <a:avLst/>
          </a:prstGeom>
        </p:spPr>
      </p:pic>
      <p:sp>
        <p:nvSpPr>
          <p:cNvPr id="8" name="Shape 47">
            <a:extLst>
              <a:ext uri="{FF2B5EF4-FFF2-40B4-BE49-F238E27FC236}">
                <a16:creationId xmlns:a16="http://schemas.microsoft.com/office/drawing/2014/main" id="{19A52665-0AA5-4543-AD62-71F44C216190}"/>
              </a:ext>
            </a:extLst>
          </p:cNvPr>
          <p:cNvSpPr/>
          <p:nvPr/>
        </p:nvSpPr>
        <p:spPr>
          <a:xfrm>
            <a:off x="130520" y="3576902"/>
            <a:ext cx="4052814" cy="4750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B178C-10D1-D142-B2EE-6869029A1989}"/>
              </a:ext>
            </a:extLst>
          </p:cNvPr>
          <p:cNvSpPr/>
          <p:nvPr/>
        </p:nvSpPr>
        <p:spPr>
          <a:xfrm>
            <a:off x="449554" y="3576902"/>
            <a:ext cx="52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kern="1500" spc="10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PARA VENDA</a:t>
            </a:r>
          </a:p>
        </p:txBody>
      </p:sp>
    </p:spTree>
    <p:extLst>
      <p:ext uri="{BB962C8B-B14F-4D97-AF65-F5344CB8AC3E}">
        <p14:creationId xmlns:p14="http://schemas.microsoft.com/office/powerpoint/2010/main" val="48548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20935" y="4611469"/>
            <a:ext cx="1773481" cy="3523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pt-PT" spc="100" dirty="0">
                <a:latin typeface="Barlow Semi Condensed Medium" pitchFamily="2" charset="77"/>
                <a:ea typeface="Typold Condensed" panose="020B0004030204060B03" pitchFamily="34" charset="0"/>
              </a:rPr>
              <a:t>Pertencemos a uma rede com uma estrutura global em mais de 88 países e mais de 10.000 lojas, uma rede nacional de mais de 3500 agentes e um staff de suporte, todos alinhados para ajudar os meus clientes no importante processo de compra, venda e arrendamento.</a:t>
            </a:r>
          </a:p>
          <a:p>
            <a:pPr algn="ctr"/>
            <a:endParaRPr lang="pt-PT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 algn="ctr"/>
            <a:r>
              <a:rPr lang="pt-PT" spc="100" dirty="0">
                <a:latin typeface="Barlow Semi Condensed Medium" pitchFamily="2" charset="77"/>
                <a:ea typeface="Typold Condensed" panose="020B0004030204060B03" pitchFamily="34" charset="0"/>
              </a:rPr>
              <a:t> Temos uma equipa de Intermediários de Crédito, certificada pelo Banco de Portugal</a:t>
            </a:r>
          </a:p>
        </p:txBody>
      </p:sp>
      <p:sp>
        <p:nvSpPr>
          <p:cNvPr id="96" name="Shape 96"/>
          <p:cNvSpPr/>
          <p:nvPr/>
        </p:nvSpPr>
        <p:spPr>
          <a:xfrm>
            <a:off x="3248648" y="6133848"/>
            <a:ext cx="4590298" cy="462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dirty="0"/>
              <a:t>FOTO DE EQUIPA</a:t>
            </a:r>
          </a:p>
        </p:txBody>
      </p:sp>
      <p:pic>
        <p:nvPicPr>
          <p:cNvPr id="99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1203" y="9260243"/>
            <a:ext cx="2294093" cy="5657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47">
            <a:extLst>
              <a:ext uri="{FF2B5EF4-FFF2-40B4-BE49-F238E27FC236}">
                <a16:creationId xmlns:a16="http://schemas.microsoft.com/office/drawing/2014/main" id="{F3F241A4-ECEF-5D42-B7C2-15B8E1F0A9B8}"/>
              </a:ext>
            </a:extLst>
          </p:cNvPr>
          <p:cNvSpPr/>
          <p:nvPr/>
        </p:nvSpPr>
        <p:spPr>
          <a:xfrm>
            <a:off x="396905" y="1091463"/>
            <a:ext cx="594379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3200" kern="3200" spc="6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A MINHA</a:t>
            </a:r>
            <a:endParaRPr lang="pt-PT" sz="6000" kern="3200" spc="30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  <a:p>
            <a:r>
              <a:rPr lang="pt-PT" sz="6000" kern="3200" spc="3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EQUIPA</a:t>
            </a:r>
          </a:p>
        </p:txBody>
      </p:sp>
      <p:pic>
        <p:nvPicPr>
          <p:cNvPr id="4" name="Picture 3" descr="A group of people standing next to a window&#10;&#10;Description automatically generated">
            <a:extLst>
              <a:ext uri="{FF2B5EF4-FFF2-40B4-BE49-F238E27FC236}">
                <a16:creationId xmlns:a16="http://schemas.microsoft.com/office/drawing/2014/main" id="{4D34EDA1-A970-EF4A-833A-38B6662C9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4"/>
          <a:stretch/>
        </p:blipFill>
        <p:spPr>
          <a:xfrm>
            <a:off x="3248648" y="2834139"/>
            <a:ext cx="4307851" cy="5992601"/>
          </a:xfrm>
          <a:prstGeom prst="rect">
            <a:avLst/>
          </a:prstGeom>
        </p:spPr>
      </p:pic>
      <p:sp>
        <p:nvSpPr>
          <p:cNvPr id="11" name="Shape 47">
            <a:extLst>
              <a:ext uri="{FF2B5EF4-FFF2-40B4-BE49-F238E27FC236}">
                <a16:creationId xmlns:a16="http://schemas.microsoft.com/office/drawing/2014/main" id="{4BAA3D0E-1438-9E41-AAEF-42449A88A167}"/>
              </a:ext>
            </a:extLst>
          </p:cNvPr>
          <p:cNvSpPr/>
          <p:nvPr/>
        </p:nvSpPr>
        <p:spPr>
          <a:xfrm>
            <a:off x="487696" y="2627847"/>
            <a:ext cx="6943624" cy="86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18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SÃO A MINHA FORÇA E INSPIRAÇÃO</a:t>
            </a:r>
            <a:endParaRPr lang="en-GB" sz="1800" spc="300" dirty="0">
              <a:solidFill>
                <a:srgbClr val="3C3C3B"/>
              </a:solidFill>
              <a:highlight>
                <a:srgbClr val="FFFF00"/>
              </a:highlight>
              <a:latin typeface="Barlow Semi Condensed" pitchFamily="2" charset="77"/>
              <a:ea typeface="Typold Condensed" panose="020B0004030204060B03" pitchFamily="34" charset="77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7">
            <a:extLst>
              <a:ext uri="{FF2B5EF4-FFF2-40B4-BE49-F238E27FC236}">
                <a16:creationId xmlns:a16="http://schemas.microsoft.com/office/drawing/2014/main" id="{AE9F3C95-0D21-D240-8D26-9764526788E2}"/>
              </a:ext>
            </a:extLst>
          </p:cNvPr>
          <p:cNvSpPr/>
          <p:nvPr/>
        </p:nvSpPr>
        <p:spPr>
          <a:xfrm>
            <a:off x="0" y="605268"/>
            <a:ext cx="1227542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6000" kern="3200" spc="12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TESTEMUNHOS</a:t>
            </a:r>
          </a:p>
        </p:txBody>
      </p:sp>
      <p:sp>
        <p:nvSpPr>
          <p:cNvPr id="10" name="Shape 47">
            <a:extLst>
              <a:ext uri="{FF2B5EF4-FFF2-40B4-BE49-F238E27FC236}">
                <a16:creationId xmlns:a16="http://schemas.microsoft.com/office/drawing/2014/main" id="{C1466531-B7D1-234C-A221-79DE8BA52A6C}"/>
              </a:ext>
            </a:extLst>
          </p:cNvPr>
          <p:cNvSpPr/>
          <p:nvPr/>
        </p:nvSpPr>
        <p:spPr>
          <a:xfrm>
            <a:off x="911124" y="1829401"/>
            <a:ext cx="6943624" cy="86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18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DOS CLIENTES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2CB8E-8A92-8D43-BC64-34551F7FEE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21"/>
          <a:stretch/>
        </p:blipFill>
        <p:spPr>
          <a:xfrm>
            <a:off x="2439293" y="2551902"/>
            <a:ext cx="5117207" cy="4314371"/>
          </a:xfrm>
          <a:prstGeom prst="rect">
            <a:avLst/>
          </a:prstGeom>
        </p:spPr>
      </p:pic>
      <p:sp>
        <p:nvSpPr>
          <p:cNvPr id="7" name="Shape 47">
            <a:extLst>
              <a:ext uri="{FF2B5EF4-FFF2-40B4-BE49-F238E27FC236}">
                <a16:creationId xmlns:a16="http://schemas.microsoft.com/office/drawing/2014/main" id="{41C540C2-116B-754E-9762-42D8DC126985}"/>
              </a:ext>
            </a:extLst>
          </p:cNvPr>
          <p:cNvSpPr/>
          <p:nvPr/>
        </p:nvSpPr>
        <p:spPr>
          <a:xfrm>
            <a:off x="2439293" y="3946881"/>
            <a:ext cx="1760342" cy="1870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5" name="Shape 93">
            <a:extLst>
              <a:ext uri="{FF2B5EF4-FFF2-40B4-BE49-F238E27FC236}">
                <a16:creationId xmlns:a16="http://schemas.microsoft.com/office/drawing/2014/main" id="{96C41AD2-3F38-6F41-BDAD-59D4FEEB653F}"/>
              </a:ext>
            </a:extLst>
          </p:cNvPr>
          <p:cNvSpPr/>
          <p:nvPr/>
        </p:nvSpPr>
        <p:spPr>
          <a:xfrm>
            <a:off x="696015" y="4239822"/>
            <a:ext cx="3218760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NOME APELIDO                                   20-04-2020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amet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consectetuer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adipiscing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elit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sed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diam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nonummy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nibh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euismod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tincidunt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ut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laoreet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dolore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magna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aliquam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erat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volutpat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1D7F9-2571-1E4E-A99A-1A8CD8F38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966" y="7237125"/>
            <a:ext cx="2690135" cy="1792774"/>
          </a:xfrm>
          <a:prstGeom prst="rect">
            <a:avLst/>
          </a:prstGeom>
        </p:spPr>
      </p:pic>
      <p:sp>
        <p:nvSpPr>
          <p:cNvPr id="11" name="Shape 93">
            <a:extLst>
              <a:ext uri="{FF2B5EF4-FFF2-40B4-BE49-F238E27FC236}">
                <a16:creationId xmlns:a16="http://schemas.microsoft.com/office/drawing/2014/main" id="{DBE6BEB8-4D9B-6648-81CC-8A5A9506AAD0}"/>
              </a:ext>
            </a:extLst>
          </p:cNvPr>
          <p:cNvSpPr/>
          <p:nvPr/>
        </p:nvSpPr>
        <p:spPr>
          <a:xfrm>
            <a:off x="1083379" y="9065238"/>
            <a:ext cx="269013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NOME APELIDO    </a:t>
            </a:r>
          </a:p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20-04-2020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amet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consectetuer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adipiscing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elit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sed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diam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nonummy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nibh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euismod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tincidunt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ut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laoreet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dolore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magna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aliquam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erat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volutpat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 </a:t>
            </a:r>
          </a:p>
        </p:txBody>
      </p:sp>
      <p:sp>
        <p:nvSpPr>
          <p:cNvPr id="12" name="Shape 93">
            <a:extLst>
              <a:ext uri="{FF2B5EF4-FFF2-40B4-BE49-F238E27FC236}">
                <a16:creationId xmlns:a16="http://schemas.microsoft.com/office/drawing/2014/main" id="{F4EFCB2F-BE05-564D-8893-5A7A11FF8F53}"/>
              </a:ext>
            </a:extLst>
          </p:cNvPr>
          <p:cNvSpPr/>
          <p:nvPr/>
        </p:nvSpPr>
        <p:spPr>
          <a:xfrm>
            <a:off x="4162228" y="9051281"/>
            <a:ext cx="263139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NOME APELIDO    </a:t>
            </a:r>
          </a:p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20-04-2020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amet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consectetuer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adipiscing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elit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sed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diam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nonummy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nibh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euismod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tincidunt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ut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laoreet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dolore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magna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aliquam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erat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volutpat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A9A7F-A2C0-E643-9BB7-9DD65B5097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635" y="7220634"/>
            <a:ext cx="2593988" cy="17948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497437-059E-464C-855A-E467FA075503}"/>
              </a:ext>
            </a:extLst>
          </p:cNvPr>
          <p:cNvSpPr/>
          <p:nvPr/>
        </p:nvSpPr>
        <p:spPr>
          <a:xfrm>
            <a:off x="840663" y="2185889"/>
            <a:ext cx="63459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PT" sz="1000" spc="100" dirty="0">
                <a:solidFill>
                  <a:schemeClr val="accent4">
                    <a:lumMod val="75000"/>
                  </a:schemeClr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Será interessante colocar uma fotografia do cliente na casa que adquiriam ou venderam. </a:t>
            </a:r>
          </a:p>
        </p:txBody>
      </p:sp>
    </p:spTree>
    <p:extLst>
      <p:ext uri="{BB962C8B-B14F-4D97-AF65-F5344CB8AC3E}">
        <p14:creationId xmlns:p14="http://schemas.microsoft.com/office/powerpoint/2010/main" val="4183436494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4B663E-29CF-3448-BD6D-66969DF25D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t="2649" r="4560" b="36681"/>
          <a:stretch/>
        </p:blipFill>
        <p:spPr>
          <a:xfrm>
            <a:off x="755211" y="1069383"/>
            <a:ext cx="2602819" cy="2606400"/>
          </a:xfrm>
          <a:prstGeom prst="rect">
            <a:avLst/>
          </a:prstGeom>
        </p:spPr>
      </p:pic>
      <p:sp>
        <p:nvSpPr>
          <p:cNvPr id="20" name="Shape 93">
            <a:extLst>
              <a:ext uri="{FF2B5EF4-FFF2-40B4-BE49-F238E27FC236}">
                <a16:creationId xmlns:a16="http://schemas.microsoft.com/office/drawing/2014/main" id="{C77430D5-28E4-8940-9C35-6488182C45BA}"/>
              </a:ext>
            </a:extLst>
          </p:cNvPr>
          <p:cNvSpPr/>
          <p:nvPr/>
        </p:nvSpPr>
        <p:spPr>
          <a:xfrm>
            <a:off x="755211" y="3781510"/>
            <a:ext cx="2602819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NOME APELIDO    </a:t>
            </a:r>
          </a:p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20-04-2020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amet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consectetuer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adipiscing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elit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sed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diam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nonummy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nibh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euismod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tincidunt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ut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laoreet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dolore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magna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aliquam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erat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volutpat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 </a:t>
            </a:r>
          </a:p>
        </p:txBody>
      </p:sp>
      <p:sp>
        <p:nvSpPr>
          <p:cNvPr id="21" name="Shape 93">
            <a:extLst>
              <a:ext uri="{FF2B5EF4-FFF2-40B4-BE49-F238E27FC236}">
                <a16:creationId xmlns:a16="http://schemas.microsoft.com/office/drawing/2014/main" id="{6E5A8A56-7D84-3C44-AAFC-8ECFE109FC10}"/>
              </a:ext>
            </a:extLst>
          </p:cNvPr>
          <p:cNvSpPr/>
          <p:nvPr/>
        </p:nvSpPr>
        <p:spPr>
          <a:xfrm>
            <a:off x="4137038" y="3749031"/>
            <a:ext cx="262504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NOME APELIDO    </a:t>
            </a:r>
          </a:p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20-04-2020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amet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consectetuer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adipiscing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elit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sed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diam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nonummy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nibh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euismod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tincidunt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ut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laoreet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dolore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magna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aliquam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erat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volutpat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 </a:t>
            </a:r>
          </a:p>
        </p:txBody>
      </p:sp>
      <p:sp>
        <p:nvSpPr>
          <p:cNvPr id="22" name="Shape 93">
            <a:extLst>
              <a:ext uri="{FF2B5EF4-FFF2-40B4-BE49-F238E27FC236}">
                <a16:creationId xmlns:a16="http://schemas.microsoft.com/office/drawing/2014/main" id="{A6263CD1-E79D-8542-B98A-3C84736FA3D6}"/>
              </a:ext>
            </a:extLst>
          </p:cNvPr>
          <p:cNvSpPr/>
          <p:nvPr/>
        </p:nvSpPr>
        <p:spPr>
          <a:xfrm>
            <a:off x="755211" y="8775537"/>
            <a:ext cx="2690134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NOME APELIDO    </a:t>
            </a:r>
          </a:p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20-04-2020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amet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consectetuer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adipiscing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elit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sed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diam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nonummy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nibh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euismod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tincidunt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ut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laoreet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dolore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magna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aliquam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erat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volutpat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 </a:t>
            </a:r>
          </a:p>
        </p:txBody>
      </p:sp>
      <p:sp>
        <p:nvSpPr>
          <p:cNvPr id="23" name="Shape 93">
            <a:extLst>
              <a:ext uri="{FF2B5EF4-FFF2-40B4-BE49-F238E27FC236}">
                <a16:creationId xmlns:a16="http://schemas.microsoft.com/office/drawing/2014/main" id="{3933054C-CCFE-ED49-B6D6-A62D9EE32EE3}"/>
              </a:ext>
            </a:extLst>
          </p:cNvPr>
          <p:cNvSpPr/>
          <p:nvPr/>
        </p:nvSpPr>
        <p:spPr>
          <a:xfrm>
            <a:off x="4169894" y="8775537"/>
            <a:ext cx="2631395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NOME APELIDO    </a:t>
            </a:r>
          </a:p>
          <a:p>
            <a:pPr>
              <a:lnSpc>
                <a:spcPct val="150000"/>
              </a:lnSpc>
            </a:pPr>
            <a:r>
              <a:rPr lang="pt-PT" sz="800" spc="100" dirty="0">
                <a:latin typeface="Typold" panose="020B0004030204060B03" pitchFamily="34" charset="77"/>
                <a:ea typeface="Typold" panose="020B0004030204060B03" pitchFamily="34" charset="77"/>
              </a:rPr>
              <a:t>20-04-2020</a:t>
            </a:r>
          </a:p>
          <a:p>
            <a:pPr>
              <a:lnSpc>
                <a:spcPct val="100000"/>
              </a:lnSpc>
            </a:pPr>
            <a:endParaRPr lang="pt-PT" sz="10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>
              <a:lnSpc>
                <a:spcPct val="100000"/>
              </a:lnSpc>
            </a:pP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Lorem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ipsum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amet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consectetuer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adipiscing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elit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,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sed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diam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nonummy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nibh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euismod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tincidunt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ut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laoreet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dolore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magna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aliquam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erat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 </a:t>
            </a:r>
            <a:r>
              <a:rPr lang="pt-PT" sz="10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volutpat</a:t>
            </a:r>
            <a:r>
              <a:rPr lang="pt-PT" sz="1000" spc="100" dirty="0">
                <a:latin typeface="Barlow Semi Condensed Medium" pitchFamily="2" charset="77"/>
                <a:ea typeface="Typold Condensed" panose="020B0004030204060B03" pitchFamily="34" charset="0"/>
              </a:rPr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A970FE-CD56-7B4F-AF90-DADC35662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7" t="7592" r="30592" b="7592"/>
          <a:stretch/>
        </p:blipFill>
        <p:spPr>
          <a:xfrm>
            <a:off x="4091234" y="1069382"/>
            <a:ext cx="2606400" cy="254350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4F934B6-2304-8E4E-96B9-9960CAA032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7279" r="9405" b="5539"/>
          <a:stretch/>
        </p:blipFill>
        <p:spPr>
          <a:xfrm>
            <a:off x="755210" y="5966847"/>
            <a:ext cx="2602819" cy="2606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9779C5-B129-134A-A728-6848A1FC0E0C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7" r="18058"/>
          <a:stretch/>
        </p:blipFill>
        <p:spPr>
          <a:xfrm>
            <a:off x="4198473" y="5966847"/>
            <a:ext cx="2606399" cy="26064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44BE6EFA-7CBC-C045-AE25-C856AA0C99E7}"/>
              </a:ext>
            </a:extLst>
          </p:cNvPr>
          <p:cNvSpPr/>
          <p:nvPr/>
        </p:nvSpPr>
        <p:spPr>
          <a:xfrm>
            <a:off x="0" y="9732232"/>
            <a:ext cx="7556500" cy="1058716"/>
          </a:xfrm>
          <a:prstGeom prst="rect">
            <a:avLst/>
          </a:prstGeom>
          <a:solidFill>
            <a:srgbClr val="D2C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9" name="Shape 47">
            <a:extLst>
              <a:ext uri="{FF2B5EF4-FFF2-40B4-BE49-F238E27FC236}">
                <a16:creationId xmlns:a16="http://schemas.microsoft.com/office/drawing/2014/main" id="{AE9F3C95-0D21-D240-8D26-9764526788E2}"/>
              </a:ext>
            </a:extLst>
          </p:cNvPr>
          <p:cNvSpPr/>
          <p:nvPr/>
        </p:nvSpPr>
        <p:spPr>
          <a:xfrm>
            <a:off x="746013" y="224022"/>
            <a:ext cx="1227542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6000" kern="3200" spc="12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APP</a:t>
            </a:r>
            <a:r>
              <a:rPr lang="pt-PT" sz="6000" kern="3200" spc="1200" dirty="0">
                <a:ln>
                  <a:solidFill>
                    <a:srgbClr val="D2C4A1"/>
                  </a:solidFill>
                </a:ln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C21</a:t>
            </a:r>
          </a:p>
        </p:txBody>
      </p:sp>
      <p:sp>
        <p:nvSpPr>
          <p:cNvPr id="10" name="Shape 47">
            <a:extLst>
              <a:ext uri="{FF2B5EF4-FFF2-40B4-BE49-F238E27FC236}">
                <a16:creationId xmlns:a16="http://schemas.microsoft.com/office/drawing/2014/main" id="{C1466531-B7D1-234C-A221-79DE8BA52A6C}"/>
              </a:ext>
            </a:extLst>
          </p:cNvPr>
          <p:cNvSpPr/>
          <p:nvPr/>
        </p:nvSpPr>
        <p:spPr>
          <a:xfrm>
            <a:off x="746013" y="1288690"/>
            <a:ext cx="6047731" cy="86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1200" dirty="0">
                <a:solidFill>
                  <a:srgbClr val="3C3C3B"/>
                </a:solidFill>
                <a:latin typeface="Barlow Semi Condensed" pitchFamily="2" charset="77"/>
              </a:rPr>
              <a:t>Com a APP C21, poderá acompanhar e gerir todo o processo, da compra ou venda da sua casa. Para poder acompanhá-lo basta inserir-me como o seu Consultor Imobiliário.</a:t>
            </a:r>
          </a:p>
        </p:txBody>
      </p:sp>
      <p:pic>
        <p:nvPicPr>
          <p:cNvPr id="28" name="Picture 27" descr="A screen shot of a computer&#10;&#10;Description automatically generated">
            <a:extLst>
              <a:ext uri="{FF2B5EF4-FFF2-40B4-BE49-F238E27FC236}">
                <a16:creationId xmlns:a16="http://schemas.microsoft.com/office/drawing/2014/main" id="{A1984F6A-0203-FA49-815F-8F5715541C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12" y="2598304"/>
            <a:ext cx="1359731" cy="2437404"/>
          </a:xfrm>
          <a:prstGeom prst="rect">
            <a:avLst/>
          </a:prstGeom>
        </p:spPr>
      </p:pic>
      <p:pic>
        <p:nvPicPr>
          <p:cNvPr id="30" name="Picture 2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8B1882-196B-AE4B-B651-C3FE05E327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86" y="2917327"/>
            <a:ext cx="984163" cy="1749622"/>
          </a:xfrm>
          <a:prstGeom prst="rect">
            <a:avLst/>
          </a:prstGeom>
        </p:spPr>
      </p:pic>
      <p:pic>
        <p:nvPicPr>
          <p:cNvPr id="32" name="Picture 31" descr="A screen shot of a computer&#10;&#10;Description automatically generated">
            <a:extLst>
              <a:ext uri="{FF2B5EF4-FFF2-40B4-BE49-F238E27FC236}">
                <a16:creationId xmlns:a16="http://schemas.microsoft.com/office/drawing/2014/main" id="{EBF37E7C-12DC-1643-9C9C-44188D04F8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117" y="2598304"/>
            <a:ext cx="1359731" cy="243740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19C39AA-3EAF-3B45-801C-4AA1B3152E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9091" y="2917327"/>
            <a:ext cx="984162" cy="1749622"/>
          </a:xfrm>
          <a:prstGeom prst="rect">
            <a:avLst/>
          </a:prstGeom>
        </p:spPr>
      </p:pic>
      <p:pic>
        <p:nvPicPr>
          <p:cNvPr id="34" name="Picture 33" descr="A screen shot of a computer&#10;&#10;Description automatically generated">
            <a:extLst>
              <a:ext uri="{FF2B5EF4-FFF2-40B4-BE49-F238E27FC236}">
                <a16:creationId xmlns:a16="http://schemas.microsoft.com/office/drawing/2014/main" id="{91C072A7-DE90-B44B-821D-376EBAFA87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065" y="2623172"/>
            <a:ext cx="1359731" cy="2437404"/>
          </a:xfrm>
          <a:prstGeom prst="rect">
            <a:avLst/>
          </a:prstGeom>
        </p:spPr>
      </p:pic>
      <p:pic>
        <p:nvPicPr>
          <p:cNvPr id="36" name="Picture 35" descr="A screen shot of a computer&#10;&#10;Description automatically generated">
            <a:extLst>
              <a:ext uri="{FF2B5EF4-FFF2-40B4-BE49-F238E27FC236}">
                <a16:creationId xmlns:a16="http://schemas.microsoft.com/office/drawing/2014/main" id="{523D57CF-DA02-4345-923B-555786F2AA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44" y="6180465"/>
            <a:ext cx="1359731" cy="24374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3E1CA72-93C8-FC4A-8756-73E46D1D4F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118" y="6499488"/>
            <a:ext cx="984162" cy="1749621"/>
          </a:xfrm>
          <a:prstGeom prst="rect">
            <a:avLst/>
          </a:prstGeom>
        </p:spPr>
      </p:pic>
      <p:pic>
        <p:nvPicPr>
          <p:cNvPr id="38" name="Picture 37" descr="A screen shot of a computer&#10;&#10;Description automatically generated">
            <a:extLst>
              <a:ext uri="{FF2B5EF4-FFF2-40B4-BE49-F238E27FC236}">
                <a16:creationId xmlns:a16="http://schemas.microsoft.com/office/drawing/2014/main" id="{C25B177A-0163-604B-BF4C-49DDCAF39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973" y="6155597"/>
            <a:ext cx="1359731" cy="24374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ADB1B8D-0067-B749-B581-5D16F6ADDC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947" y="6474620"/>
            <a:ext cx="984162" cy="1749622"/>
          </a:xfrm>
          <a:prstGeom prst="rect">
            <a:avLst/>
          </a:prstGeom>
        </p:spPr>
      </p:pic>
      <p:pic>
        <p:nvPicPr>
          <p:cNvPr id="42" name="Picture 41" descr="A screen shot of a computer&#10;&#10;Description automatically generated">
            <a:extLst>
              <a:ext uri="{FF2B5EF4-FFF2-40B4-BE49-F238E27FC236}">
                <a16:creationId xmlns:a16="http://schemas.microsoft.com/office/drawing/2014/main" id="{04A31046-22E8-2E4D-A39B-EDC35B495B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626" y="6180465"/>
            <a:ext cx="1359731" cy="243740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DC9E91C-AC79-414B-A176-72EB686238E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600" y="6499488"/>
            <a:ext cx="984161" cy="1749621"/>
          </a:xfrm>
          <a:prstGeom prst="rect">
            <a:avLst/>
          </a:prstGeom>
        </p:spPr>
      </p:pic>
      <p:pic>
        <p:nvPicPr>
          <p:cNvPr id="44" name="Picture 43" descr="A screen shot of a computer&#10;&#10;Description automatically generated">
            <a:extLst>
              <a:ext uri="{FF2B5EF4-FFF2-40B4-BE49-F238E27FC236}">
                <a16:creationId xmlns:a16="http://schemas.microsoft.com/office/drawing/2014/main" id="{3C3D6F3B-0FB4-2B42-9A14-872AED5706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464" y="6131016"/>
            <a:ext cx="1359731" cy="24374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1068865-0AED-D44B-B35D-B47F54E66D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4438" y="6450039"/>
            <a:ext cx="984162" cy="1749622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A6D676E3-2AD1-254B-9188-2E4FAF56131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9137439"/>
            <a:ext cx="6611620" cy="248981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D79F46D-24E9-E749-8279-B31986F09E4B}"/>
              </a:ext>
            </a:extLst>
          </p:cNvPr>
          <p:cNvSpPr/>
          <p:nvPr/>
        </p:nvSpPr>
        <p:spPr>
          <a:xfrm>
            <a:off x="673691" y="2129539"/>
            <a:ext cx="1967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SIGA AS INSTRUÇÕES:</a:t>
            </a:r>
            <a:endParaRPr lang="en-PT" sz="1200" dirty="0">
              <a:solidFill>
                <a:srgbClr val="D2C4A1"/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pic>
        <p:nvPicPr>
          <p:cNvPr id="52" name="Picture 51" descr="A screen shot of a computer&#10;&#10;Description automatically generated">
            <a:extLst>
              <a:ext uri="{FF2B5EF4-FFF2-40B4-BE49-F238E27FC236}">
                <a16:creationId xmlns:a16="http://schemas.microsoft.com/office/drawing/2014/main" id="{761AF256-6FC4-9C41-BFE4-2170864BD5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465" y="2601400"/>
            <a:ext cx="1359731" cy="24374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F3B6C90-B4A4-AD4E-8BF6-F31E89AAF91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0439" y="2920423"/>
            <a:ext cx="984162" cy="174962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D9A2863-202B-0040-A526-1BAFCAFC951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177" y="2953613"/>
            <a:ext cx="984162" cy="174962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BD3C657C-56E0-0E4C-8A62-982BBE900334}"/>
              </a:ext>
            </a:extLst>
          </p:cNvPr>
          <p:cNvSpPr/>
          <p:nvPr/>
        </p:nvSpPr>
        <p:spPr>
          <a:xfrm>
            <a:off x="4164438" y="3049085"/>
            <a:ext cx="244857" cy="68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56" name="Shape 93">
            <a:extLst>
              <a:ext uri="{FF2B5EF4-FFF2-40B4-BE49-F238E27FC236}">
                <a16:creationId xmlns:a16="http://schemas.microsoft.com/office/drawing/2014/main" id="{1E3085AF-2113-CC48-8FC7-E72FA118D285}"/>
              </a:ext>
            </a:extLst>
          </p:cNvPr>
          <p:cNvSpPr/>
          <p:nvPr/>
        </p:nvSpPr>
        <p:spPr>
          <a:xfrm>
            <a:off x="727617" y="4986689"/>
            <a:ext cx="1314117" cy="68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1º PASSO</a:t>
            </a:r>
          </a:p>
          <a:p>
            <a:pPr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Descarregar a APP</a:t>
            </a:r>
          </a:p>
          <a:p>
            <a:pPr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Century21app.pt</a:t>
            </a:r>
          </a:p>
        </p:txBody>
      </p:sp>
      <p:sp>
        <p:nvSpPr>
          <p:cNvPr id="57" name="Shape 93">
            <a:extLst>
              <a:ext uri="{FF2B5EF4-FFF2-40B4-BE49-F238E27FC236}">
                <a16:creationId xmlns:a16="http://schemas.microsoft.com/office/drawing/2014/main" id="{EE4FEB34-6635-DD43-ACE4-85084FCBBF2E}"/>
              </a:ext>
            </a:extLst>
          </p:cNvPr>
          <p:cNvSpPr/>
          <p:nvPr/>
        </p:nvSpPr>
        <p:spPr>
          <a:xfrm>
            <a:off x="2346613" y="4999247"/>
            <a:ext cx="1314117" cy="47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2º PASSO </a:t>
            </a:r>
          </a:p>
          <a:p>
            <a:pPr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Fazer Login.</a:t>
            </a:r>
          </a:p>
        </p:txBody>
      </p:sp>
      <p:sp>
        <p:nvSpPr>
          <p:cNvPr id="58" name="Shape 93">
            <a:extLst>
              <a:ext uri="{FF2B5EF4-FFF2-40B4-BE49-F238E27FC236}">
                <a16:creationId xmlns:a16="http://schemas.microsoft.com/office/drawing/2014/main" id="{72284E51-6D02-5341-A2FD-27406BD565F7}"/>
              </a:ext>
            </a:extLst>
          </p:cNvPr>
          <p:cNvSpPr/>
          <p:nvPr/>
        </p:nvSpPr>
        <p:spPr>
          <a:xfrm>
            <a:off x="3914141" y="4987308"/>
            <a:ext cx="1617964" cy="6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3º PASSO</a:t>
            </a:r>
          </a:p>
          <a:p>
            <a:pPr algn="l"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Agora, </a:t>
            </a:r>
            <a:r>
              <a:rPr lang="pt-PT" sz="9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click</a:t>
            </a: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 em “Definir Meu Consultor”.</a:t>
            </a:r>
          </a:p>
        </p:txBody>
      </p:sp>
      <p:sp>
        <p:nvSpPr>
          <p:cNvPr id="59" name="Shape 93">
            <a:extLst>
              <a:ext uri="{FF2B5EF4-FFF2-40B4-BE49-F238E27FC236}">
                <a16:creationId xmlns:a16="http://schemas.microsoft.com/office/drawing/2014/main" id="{1AA75D61-B101-E743-86E5-0D5BC123B578}"/>
              </a:ext>
            </a:extLst>
          </p:cNvPr>
          <p:cNvSpPr/>
          <p:nvPr/>
        </p:nvSpPr>
        <p:spPr>
          <a:xfrm>
            <a:off x="5690439" y="4999247"/>
            <a:ext cx="1617964" cy="47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4º PASSO</a:t>
            </a:r>
          </a:p>
          <a:p>
            <a:pPr algn="l"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Selecione “Consultores”</a:t>
            </a:r>
          </a:p>
        </p:txBody>
      </p:sp>
      <p:sp>
        <p:nvSpPr>
          <p:cNvPr id="61" name="Shape 93">
            <a:extLst>
              <a:ext uri="{FF2B5EF4-FFF2-40B4-BE49-F238E27FC236}">
                <a16:creationId xmlns:a16="http://schemas.microsoft.com/office/drawing/2014/main" id="{52F8BDCE-4FA2-E240-B08F-87237F61F374}"/>
              </a:ext>
            </a:extLst>
          </p:cNvPr>
          <p:cNvSpPr/>
          <p:nvPr/>
        </p:nvSpPr>
        <p:spPr>
          <a:xfrm>
            <a:off x="812525" y="8631227"/>
            <a:ext cx="1314117" cy="68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5º PASSO</a:t>
            </a:r>
          </a:p>
          <a:p>
            <a:pPr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Escreva o nome do consultor </a:t>
            </a:r>
          </a:p>
        </p:txBody>
      </p:sp>
      <p:sp>
        <p:nvSpPr>
          <p:cNvPr id="62" name="Shape 93">
            <a:extLst>
              <a:ext uri="{FF2B5EF4-FFF2-40B4-BE49-F238E27FC236}">
                <a16:creationId xmlns:a16="http://schemas.microsoft.com/office/drawing/2014/main" id="{FC6E698C-141F-DE40-A892-EC4D98974666}"/>
              </a:ext>
            </a:extLst>
          </p:cNvPr>
          <p:cNvSpPr/>
          <p:nvPr/>
        </p:nvSpPr>
        <p:spPr>
          <a:xfrm>
            <a:off x="2491102" y="8637758"/>
            <a:ext cx="1478362" cy="478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6º PASSO</a:t>
            </a:r>
          </a:p>
          <a:p>
            <a:pPr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Selecione o consultor</a:t>
            </a:r>
          </a:p>
        </p:txBody>
      </p:sp>
      <p:sp>
        <p:nvSpPr>
          <p:cNvPr id="63" name="Shape 93">
            <a:extLst>
              <a:ext uri="{FF2B5EF4-FFF2-40B4-BE49-F238E27FC236}">
                <a16:creationId xmlns:a16="http://schemas.microsoft.com/office/drawing/2014/main" id="{261AE5E1-EB08-6342-A0FF-F95FC5B9FAF3}"/>
              </a:ext>
            </a:extLst>
          </p:cNvPr>
          <p:cNvSpPr/>
          <p:nvPr/>
        </p:nvSpPr>
        <p:spPr>
          <a:xfrm>
            <a:off x="4060307" y="8653898"/>
            <a:ext cx="1579542" cy="686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7º PASSO</a:t>
            </a:r>
          </a:p>
          <a:p>
            <a:pPr algn="l"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Depois, </a:t>
            </a:r>
            <a:r>
              <a:rPr lang="pt-PT" sz="900" spc="100" dirty="0" err="1">
                <a:latin typeface="Barlow Semi Condensed Medium" pitchFamily="2" charset="77"/>
                <a:ea typeface="Typold Condensed" panose="020B0004030204060B03" pitchFamily="34" charset="0"/>
              </a:rPr>
              <a:t>Click</a:t>
            </a: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 em “Definir como Meu Consultor”.</a:t>
            </a:r>
          </a:p>
        </p:txBody>
      </p:sp>
      <p:sp>
        <p:nvSpPr>
          <p:cNvPr id="64" name="Shape 93">
            <a:extLst>
              <a:ext uri="{FF2B5EF4-FFF2-40B4-BE49-F238E27FC236}">
                <a16:creationId xmlns:a16="http://schemas.microsoft.com/office/drawing/2014/main" id="{5D5EE318-7153-474B-BC6D-CE4FB57EB56B}"/>
              </a:ext>
            </a:extLst>
          </p:cNvPr>
          <p:cNvSpPr/>
          <p:nvPr/>
        </p:nvSpPr>
        <p:spPr>
          <a:xfrm>
            <a:off x="5730692" y="8625748"/>
            <a:ext cx="1478362" cy="69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just" defTabSz="457200">
              <a:lnSpc>
                <a:spcPct val="12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pt-PT" sz="900" spc="100" dirty="0">
                <a:solidFill>
                  <a:srgbClr val="D2C4A1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8º PASSO</a:t>
            </a:r>
          </a:p>
          <a:p>
            <a:pPr algn="l">
              <a:lnSpc>
                <a:spcPct val="150000"/>
              </a:lnSpc>
            </a:pPr>
            <a:r>
              <a:rPr lang="pt-PT" sz="900" spc="100" dirty="0">
                <a:latin typeface="Barlow Semi Condensed Medium" pitchFamily="2" charset="77"/>
                <a:ea typeface="Typold Condensed" panose="020B0004030204060B03" pitchFamily="34" charset="0"/>
              </a:rPr>
              <a:t>Usufrua desta vantagem exclusiva.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2B609EC-3760-2C4B-902B-0F1421DD47F3}"/>
              </a:ext>
            </a:extLst>
          </p:cNvPr>
          <p:cNvSpPr/>
          <p:nvPr/>
        </p:nvSpPr>
        <p:spPr>
          <a:xfrm>
            <a:off x="4010177" y="3150373"/>
            <a:ext cx="984162" cy="161153"/>
          </a:xfrm>
          <a:prstGeom prst="rect">
            <a:avLst/>
          </a:prstGeom>
          <a:noFill/>
          <a:ln>
            <a:solidFill>
              <a:srgbClr val="D2C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67" name="Striped Right Arrow 66">
            <a:extLst>
              <a:ext uri="{FF2B5EF4-FFF2-40B4-BE49-F238E27FC236}">
                <a16:creationId xmlns:a16="http://schemas.microsoft.com/office/drawing/2014/main" id="{6A36D47F-EB8B-754A-B30E-90BEEC44480C}"/>
              </a:ext>
            </a:extLst>
          </p:cNvPr>
          <p:cNvSpPr/>
          <p:nvPr/>
        </p:nvSpPr>
        <p:spPr>
          <a:xfrm>
            <a:off x="3726356" y="3190808"/>
            <a:ext cx="214404" cy="113157"/>
          </a:xfrm>
          <a:prstGeom prst="stripedRightArrow">
            <a:avLst/>
          </a:prstGeom>
          <a:solidFill>
            <a:schemeClr val="bg1"/>
          </a:solidFill>
          <a:ln>
            <a:solidFill>
              <a:srgbClr val="D2C4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7275932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100197" y="2254925"/>
            <a:ext cx="55908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400" dirty="0">
              <a:solidFill>
                <a:srgbClr val="6F6F6F"/>
              </a:solidFill>
              <a:latin typeface="Barlow Semi Condensed Medium"/>
            </a:endParaRPr>
          </a:p>
        </p:txBody>
      </p:sp>
      <p:sp>
        <p:nvSpPr>
          <p:cNvPr id="10" name="•SER &amp; ESTAR CENTURY 21®…">
            <a:extLst>
              <a:ext uri="{FF2B5EF4-FFF2-40B4-BE49-F238E27FC236}">
                <a16:creationId xmlns:a16="http://schemas.microsoft.com/office/drawing/2014/main" id="{34668C2B-80D5-3743-B586-B9BB0171448C}"/>
              </a:ext>
            </a:extLst>
          </p:cNvPr>
          <p:cNvSpPr txBox="1"/>
          <p:nvPr/>
        </p:nvSpPr>
        <p:spPr>
          <a:xfrm>
            <a:off x="1072881" y="7352425"/>
            <a:ext cx="5210827" cy="1828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 err="1">
                <a:sym typeface="Barlow Semi Condensed Medium"/>
              </a:rPr>
              <a:t>Aqui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deves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convidar</a:t>
            </a:r>
            <a:r>
              <a:rPr lang="en-GB" sz="1100" dirty="0">
                <a:sym typeface="Barlow Semi Condensed Medium"/>
              </a:rPr>
              <a:t> o </a:t>
            </a:r>
            <a:r>
              <a:rPr lang="en-GB" sz="1100" dirty="0" err="1">
                <a:sym typeface="Barlow Semi Condensed Medium"/>
              </a:rPr>
              <a:t>teu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cliente</a:t>
            </a:r>
            <a:r>
              <a:rPr lang="en-GB" sz="1100" dirty="0">
                <a:sym typeface="Barlow Semi Condensed Medium"/>
              </a:rPr>
              <a:t> a </a:t>
            </a:r>
            <a:r>
              <a:rPr lang="en-GB" sz="1100" dirty="0" err="1">
                <a:sym typeface="Barlow Semi Condensed Medium"/>
              </a:rPr>
              <a:t>visitar</a:t>
            </a:r>
            <a:r>
              <a:rPr lang="en-GB" sz="1100" dirty="0">
                <a:sym typeface="Barlow Semi Condensed Medium"/>
              </a:rPr>
              <a:t> a </a:t>
            </a:r>
            <a:r>
              <a:rPr lang="en-GB" sz="1100" dirty="0" err="1">
                <a:sym typeface="Barlow Semi Condensed Medium"/>
              </a:rPr>
              <a:t>tua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página</a:t>
            </a:r>
            <a:r>
              <a:rPr lang="en-GB" sz="1100" dirty="0">
                <a:sym typeface="Barlow Semi Condensed Medium"/>
              </a:rPr>
              <a:t> web (</a:t>
            </a:r>
            <a:r>
              <a:rPr lang="en-GB" sz="1100" dirty="0" err="1">
                <a:sym typeface="Barlow Semi Condensed Medium"/>
              </a:rPr>
              <a:t>mySite</a:t>
            </a:r>
            <a:r>
              <a:rPr lang="en-GB" sz="1100" dirty="0">
                <a:sym typeface="Barlow Semi Condensed Medium"/>
              </a:rPr>
              <a:t>).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 err="1">
                <a:sym typeface="Barlow Semi Condensed Medium"/>
              </a:rPr>
              <a:t>Aconselhamos</a:t>
            </a:r>
            <a:r>
              <a:rPr lang="en-GB" sz="1100" dirty="0">
                <a:sym typeface="Barlow Semi Condensed Medium"/>
              </a:rPr>
              <a:t> a que o </a:t>
            </a:r>
            <a:r>
              <a:rPr lang="en-GB" sz="1100" dirty="0" err="1">
                <a:sym typeface="Barlow Semi Condensed Medium"/>
              </a:rPr>
              <a:t>tenhas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sempre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atualizado</a:t>
            </a:r>
            <a:r>
              <a:rPr lang="en-GB" sz="1100" dirty="0">
                <a:sym typeface="Barlow Semi Condensed Medium"/>
              </a:rPr>
              <a:t> com </a:t>
            </a:r>
            <a:r>
              <a:rPr lang="en-GB" sz="1100" dirty="0" err="1">
                <a:sym typeface="Barlow Semi Condensed Medium"/>
              </a:rPr>
              <a:t>os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imóveis</a:t>
            </a:r>
            <a:r>
              <a:rPr lang="en-GB" sz="1100" dirty="0">
                <a:sym typeface="Barlow Semi Condensed Medium"/>
              </a:rPr>
              <a:t> , </a:t>
            </a:r>
            <a:r>
              <a:rPr lang="en-GB" sz="1100" dirty="0" err="1">
                <a:sym typeface="Barlow Semi Condensed Medium"/>
              </a:rPr>
              <a:t>os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testemunhos</a:t>
            </a:r>
            <a:r>
              <a:rPr lang="en-GB" sz="1100" dirty="0">
                <a:sym typeface="Barlow Semi Condensed Medium"/>
              </a:rPr>
              <a:t> dos </a:t>
            </a:r>
            <a:r>
              <a:rPr lang="en-GB" sz="1100" dirty="0" err="1">
                <a:sym typeface="Barlow Semi Condensed Medium"/>
              </a:rPr>
              <a:t>clientes</a:t>
            </a:r>
            <a:r>
              <a:rPr lang="en-GB" sz="1100" dirty="0">
                <a:sym typeface="Barlow Semi Condensed Medium"/>
              </a:rPr>
              <a:t> e, se </a:t>
            </a:r>
            <a:r>
              <a:rPr lang="en-GB" sz="1100" dirty="0" err="1">
                <a:sym typeface="Barlow Semi Condensed Medium"/>
              </a:rPr>
              <a:t>possível</a:t>
            </a:r>
            <a:r>
              <a:rPr lang="en-GB" sz="1100" dirty="0">
                <a:sym typeface="Barlow Semi Condensed Medium"/>
              </a:rPr>
              <a:t>, o blog para </a:t>
            </a:r>
            <a:r>
              <a:rPr lang="en-GB" sz="1100" dirty="0" err="1">
                <a:sym typeface="Barlow Semi Condensed Medium"/>
              </a:rPr>
              <a:t>estares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sempre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em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primeiro</a:t>
            </a:r>
            <a:r>
              <a:rPr lang="en-GB" sz="1100" dirty="0">
                <a:sym typeface="Barlow Semi Condensed Medium"/>
              </a:rPr>
              <a:t> 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 err="1">
                <a:sym typeface="Barlow Semi Condensed Medium"/>
              </a:rPr>
              <a:t>nas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pesquisas</a:t>
            </a:r>
            <a:r>
              <a:rPr lang="en-GB" sz="1100" dirty="0">
                <a:sym typeface="Barlow Semi Condensed Medium"/>
              </a:rPr>
              <a:t> do google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sym typeface="Barlow Semi Condensed Medium"/>
              </a:rPr>
              <a:t>. </a:t>
            </a:r>
            <a:r>
              <a:rPr lang="en-GB" sz="1100" dirty="0" err="1">
                <a:sym typeface="Barlow Semi Condensed Medium"/>
              </a:rPr>
              <a:t>Exemplo</a:t>
            </a:r>
            <a:r>
              <a:rPr lang="en-GB" sz="1100" dirty="0">
                <a:sym typeface="Barlow Semi Condensed Medium"/>
              </a:rPr>
              <a:t>: </a:t>
            </a:r>
            <a:r>
              <a:rPr lang="en-GB" sz="1200" dirty="0">
                <a:sym typeface="Barlow Semi Condensed Medium"/>
                <a:hlinkClick r:id="rId3"/>
              </a:rPr>
              <a:t>https://www.mysitec21.com/c21pt/filipe-correia</a:t>
            </a:r>
            <a:endParaRPr lang="en-GB" sz="1100" dirty="0">
              <a:sym typeface="Barlow Semi Condensed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57452-A226-5742-9ED3-8FBEDE7C74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39" y="2088778"/>
            <a:ext cx="7162221" cy="4774814"/>
          </a:xfrm>
          <a:prstGeom prst="rect">
            <a:avLst/>
          </a:prstGeom>
        </p:spPr>
      </p:pic>
      <p:sp>
        <p:nvSpPr>
          <p:cNvPr id="5" name="Shape 47">
            <a:extLst>
              <a:ext uri="{FF2B5EF4-FFF2-40B4-BE49-F238E27FC236}">
                <a16:creationId xmlns:a16="http://schemas.microsoft.com/office/drawing/2014/main" id="{DA6BC7C5-58F0-A842-8E94-863254CEC7A9}"/>
              </a:ext>
            </a:extLst>
          </p:cNvPr>
          <p:cNvSpPr/>
          <p:nvPr/>
        </p:nvSpPr>
        <p:spPr>
          <a:xfrm>
            <a:off x="325965" y="458341"/>
            <a:ext cx="8567225" cy="202534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5400" kern="3200" spc="6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MY</a:t>
            </a:r>
            <a:endParaRPr lang="pt-PT" sz="5400" kern="3200" spc="6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  <a:p>
            <a:r>
              <a:rPr lang="pt-PT" sz="8800" kern="3200" spc="3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SITE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8A9BCA-F32E-0B42-9274-FDB9DD5A2D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263" y="9669964"/>
            <a:ext cx="660065" cy="6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3705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7">
            <a:extLst>
              <a:ext uri="{FF2B5EF4-FFF2-40B4-BE49-F238E27FC236}">
                <a16:creationId xmlns:a16="http://schemas.microsoft.com/office/drawing/2014/main" id="{AE9F3C95-0D21-D240-8D26-9764526788E2}"/>
              </a:ext>
            </a:extLst>
          </p:cNvPr>
          <p:cNvSpPr/>
          <p:nvPr/>
        </p:nvSpPr>
        <p:spPr>
          <a:xfrm>
            <a:off x="404943" y="2212725"/>
            <a:ext cx="1227542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20000" kern="3200" spc="2500" dirty="0">
                <a:ln w="3175"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121%</a:t>
            </a:r>
            <a:endParaRPr lang="pt-PT" sz="20000" kern="3200" spc="2500" dirty="0">
              <a:ln w="3175">
                <a:solidFill>
                  <a:srgbClr val="D2C4A1"/>
                </a:solidFill>
              </a:ln>
              <a:solidFill>
                <a:srgbClr val="D2C4A1"/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68" name="Shape 47">
            <a:extLst>
              <a:ext uri="{FF2B5EF4-FFF2-40B4-BE49-F238E27FC236}">
                <a16:creationId xmlns:a16="http://schemas.microsoft.com/office/drawing/2014/main" id="{773A0004-6307-E240-AEA2-11894AC1788C}"/>
              </a:ext>
            </a:extLst>
          </p:cNvPr>
          <p:cNvSpPr/>
          <p:nvPr/>
        </p:nvSpPr>
        <p:spPr>
          <a:xfrm>
            <a:off x="2435124" y="4941695"/>
            <a:ext cx="6943624" cy="86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en-GB" sz="18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199A35-CB0E-BE4F-8013-9FE284616BC0}"/>
              </a:ext>
            </a:extLst>
          </p:cNvPr>
          <p:cNvSpPr/>
          <p:nvPr/>
        </p:nvSpPr>
        <p:spPr>
          <a:xfrm>
            <a:off x="1982786" y="5271663"/>
            <a:ext cx="3590925" cy="619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pt-PT" sz="1100" spc="100" dirty="0">
              <a:latin typeface="Barlow Semi Condensed Medium" pitchFamily="2" charset="77"/>
              <a:ea typeface="Typold Condensed" panose="020B0004030204060B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pc="600" dirty="0">
                <a:solidFill>
                  <a:srgbClr val="252526"/>
                </a:solidFill>
                <a:latin typeface="Barlow Semi Condensed Medium" pitchFamily="2" charset="77"/>
                <a:ea typeface="Typold Condensed" panose="020B0004030204060B03" pitchFamily="34" charset="0"/>
              </a:rPr>
              <a:t>CONSIGO E PARA SI!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5A53DA-E463-394F-8C5B-B9BBA94DD1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046" y="9287099"/>
            <a:ext cx="1022407" cy="10533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EA81FD-9D25-214F-804F-0C62505DDED0}"/>
              </a:ext>
            </a:extLst>
          </p:cNvPr>
          <p:cNvSpPr/>
          <p:nvPr/>
        </p:nvSpPr>
        <p:spPr>
          <a:xfrm>
            <a:off x="1889125" y="6661448"/>
            <a:ext cx="3778250" cy="18389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1100" spc="1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NOME E APELIDO</a:t>
            </a:r>
          </a:p>
          <a:p>
            <a:pPr algn="ctr">
              <a:lnSpc>
                <a:spcPct val="150000"/>
              </a:lnSpc>
            </a:pPr>
            <a:r>
              <a:rPr lang="pt-PT" sz="1100" spc="1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TELEMÓVEL </a:t>
            </a:r>
          </a:p>
          <a:p>
            <a:pPr algn="ctr">
              <a:lnSpc>
                <a:spcPct val="150000"/>
              </a:lnSpc>
            </a:pPr>
            <a:r>
              <a:rPr lang="pt-PT" sz="1100" spc="1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TELEFONE FIXO (LOJA) </a:t>
            </a:r>
          </a:p>
          <a:p>
            <a:pPr algn="ctr">
              <a:lnSpc>
                <a:spcPct val="150000"/>
              </a:lnSpc>
            </a:pPr>
            <a:r>
              <a:rPr lang="pt-PT" sz="1100" spc="1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E-MAIL </a:t>
            </a:r>
          </a:p>
          <a:p>
            <a:pPr algn="ctr">
              <a:lnSpc>
                <a:spcPct val="150000"/>
              </a:lnSpc>
            </a:pPr>
            <a:r>
              <a:rPr lang="pt-PT" sz="1100" spc="1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MYSITE DO CONSULTOR</a:t>
            </a:r>
          </a:p>
          <a:p>
            <a:pPr algn="ctr">
              <a:lnSpc>
                <a:spcPct val="150000"/>
              </a:lnSpc>
            </a:pPr>
            <a:r>
              <a:rPr lang="pt-PT" sz="1100" spc="1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MORADA DA LOJA </a:t>
            </a:r>
          </a:p>
          <a:p>
            <a:pPr algn="ctr">
              <a:lnSpc>
                <a:spcPct val="150000"/>
              </a:lnSpc>
            </a:pPr>
            <a:endParaRPr lang="pt-PT" sz="1100" spc="100" dirty="0">
              <a:solidFill>
                <a:srgbClr val="D2C4A1"/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571639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9">
            <a:extLst>
              <a:ext uri="{FF2B5EF4-FFF2-40B4-BE49-F238E27FC236}">
                <a16:creationId xmlns:a16="http://schemas.microsoft.com/office/drawing/2014/main" id="{ACD12F14-D137-4D9D-BCEF-7DE0F523DFC1}"/>
              </a:ext>
            </a:extLst>
          </p:cNvPr>
          <p:cNvSpPr/>
          <p:nvPr/>
        </p:nvSpPr>
        <p:spPr>
          <a:xfrm>
            <a:off x="560746" y="5069608"/>
            <a:ext cx="1595112" cy="85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9774" tIns="49774" rIns="49774" bIns="49774">
            <a:normAutofit/>
          </a:bodyPr>
          <a:lstStyle>
            <a:lvl1pPr>
              <a:defRPr sz="18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r>
              <a:rPr sz="16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CONSULTOR </a:t>
            </a:r>
            <a:endParaRPr lang="pt-PT" sz="16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</a:endParaRPr>
          </a:p>
          <a:p>
            <a:r>
              <a:rPr sz="16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IMOBILIÁRIO</a:t>
            </a:r>
          </a:p>
        </p:txBody>
      </p:sp>
      <p:sp>
        <p:nvSpPr>
          <p:cNvPr id="9" name="Shape 47">
            <a:extLst>
              <a:ext uri="{FF2B5EF4-FFF2-40B4-BE49-F238E27FC236}">
                <a16:creationId xmlns:a16="http://schemas.microsoft.com/office/drawing/2014/main" id="{73BEEBE7-ADC6-4CBA-BF32-7FA0FF325FE3}"/>
              </a:ext>
            </a:extLst>
          </p:cNvPr>
          <p:cNvSpPr/>
          <p:nvPr/>
        </p:nvSpPr>
        <p:spPr>
          <a:xfrm>
            <a:off x="-172744" y="847883"/>
            <a:ext cx="8258630" cy="220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9300" spc="74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PORTFÓLIO</a:t>
            </a:r>
            <a:r>
              <a:rPr lang="pt-PT" sz="9300" spc="6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2E7C96-0A2E-2B41-B7D7-5AB3C22365D6}"/>
              </a:ext>
            </a:extLst>
          </p:cNvPr>
          <p:cNvSpPr txBox="1"/>
          <p:nvPr/>
        </p:nvSpPr>
        <p:spPr>
          <a:xfrm>
            <a:off x="478971" y="2481943"/>
            <a:ext cx="9239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7C16F-B25A-634A-9F2B-979D30208322}"/>
              </a:ext>
            </a:extLst>
          </p:cNvPr>
          <p:cNvSpPr txBox="1"/>
          <p:nvPr/>
        </p:nvSpPr>
        <p:spPr>
          <a:xfrm>
            <a:off x="609600" y="9681029"/>
            <a:ext cx="92396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PT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58C2BE4C-3EB6-FC40-B349-9FF97A9AD2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545655" y="2609129"/>
            <a:ext cx="5010845" cy="5777127"/>
          </a:xfrm>
          <a:prstGeom prst="rect">
            <a:avLst/>
          </a:prstGeom>
        </p:spPr>
      </p:pic>
      <p:sp>
        <p:nvSpPr>
          <p:cNvPr id="7" name="Shape 47">
            <a:extLst>
              <a:ext uri="{FF2B5EF4-FFF2-40B4-BE49-F238E27FC236}">
                <a16:creationId xmlns:a16="http://schemas.microsoft.com/office/drawing/2014/main" id="{A0E29F9A-65DE-4B9B-9746-778392BE01A7}"/>
              </a:ext>
            </a:extLst>
          </p:cNvPr>
          <p:cNvSpPr/>
          <p:nvPr/>
        </p:nvSpPr>
        <p:spPr>
          <a:xfrm>
            <a:off x="1069469" y="2322946"/>
            <a:ext cx="5417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2800" spc="6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NOME DO CONSULTOR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8F6EB7-2D08-6D4A-ADE3-031A8E8F5F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280" y="8628415"/>
            <a:ext cx="2946510" cy="12044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3D65720-5211-470F-9D92-13F1C5666292}"/>
              </a:ext>
            </a:extLst>
          </p:cNvPr>
          <p:cNvSpPr txBox="1"/>
          <p:nvPr/>
        </p:nvSpPr>
        <p:spPr>
          <a:xfrm>
            <a:off x="1321359" y="3578133"/>
            <a:ext cx="4913781" cy="3600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cs typeface="+mj-cs"/>
                <a:sym typeface="Calibri"/>
              </a:rPr>
              <a:t>INTRODUÇÃO</a:t>
            </a:r>
            <a:endParaRPr kumimoji="0" lang="pt-PT" sz="1200" u="none" strike="noStrike" cap="none" spc="30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defTabSz="497754" hangingPunct="0"/>
            <a:b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cs typeface="+mj-cs"/>
                <a:sym typeface="Calibri"/>
              </a:rPr>
            </a:br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cs typeface="+mj-cs"/>
                <a:sym typeface="Calibri"/>
              </a:rPr>
              <a:t>O MEU PERFIL E </a:t>
            </a:r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sym typeface="Calibri"/>
              </a:rPr>
              <a:t>AS MINHAS PAIXÕES</a:t>
            </a:r>
          </a:p>
          <a:p>
            <a:pPr defTabSz="497754" hangingPunct="0"/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sym typeface="Calibri"/>
            </a:endParaRPr>
          </a:p>
          <a:p>
            <a:pPr defTabSz="497754" hangingPunct="0"/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sym typeface="Calibri"/>
              </a:rPr>
              <a:t>FORMAÇÃO  </a:t>
            </a:r>
          </a:p>
          <a:p>
            <a:pPr defTabSz="497754" hangingPunct="0"/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defTabSz="497754" hangingPunct="0"/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sym typeface="Calibri"/>
              </a:rPr>
              <a:t>DISTINÇÕES</a:t>
            </a:r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marL="0" marR="0" indent="0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marL="0" marR="0" indent="0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cs typeface="+mj-cs"/>
                <a:sym typeface="Calibri"/>
              </a:rPr>
              <a:t>O MEU BAIRRO</a:t>
            </a:r>
          </a:p>
          <a:p>
            <a:pPr marL="0" marR="0" indent="0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defTabSz="497754" hangingPunct="0"/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sym typeface="Calibri"/>
              </a:rPr>
              <a:t>OS MEUS RESULTADOS </a:t>
            </a:r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defTabSz="497754" hangingPunct="0"/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sym typeface="Calibri"/>
            </a:endParaRPr>
          </a:p>
          <a:p>
            <a:pPr defTabSz="497754" hangingPunct="0"/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sym typeface="Calibri"/>
              </a:rPr>
              <a:t>A MINHA EQUIPA</a:t>
            </a:r>
          </a:p>
          <a:p>
            <a:pPr defTabSz="497754" hangingPunct="0"/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sym typeface="Calibri"/>
            </a:endParaRPr>
          </a:p>
          <a:p>
            <a:pPr defTabSz="497754" hangingPunct="0"/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sym typeface="Calibri"/>
              </a:rPr>
              <a:t>TESTEMUNHOS DOS  CLIENTES</a:t>
            </a:r>
          </a:p>
          <a:p>
            <a:pPr defTabSz="497754" hangingPunct="0"/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marL="0" marR="0" indent="0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cs typeface="+mj-cs"/>
                <a:sym typeface="Calibri"/>
              </a:rPr>
              <a:t>APP C21</a:t>
            </a:r>
          </a:p>
          <a:p>
            <a:pPr marL="0" marR="0" indent="0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1200" spc="3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  <a:cs typeface="+mj-cs"/>
              <a:sym typeface="Calibri"/>
            </a:endParaRPr>
          </a:p>
          <a:p>
            <a:pPr marL="0" marR="0" indent="0" defTabSz="497754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2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  <a:cs typeface="+mj-cs"/>
                <a:sym typeface="Calibri"/>
              </a:rPr>
              <a:t>MY SITE</a:t>
            </a:r>
          </a:p>
        </p:txBody>
      </p:sp>
      <p:sp>
        <p:nvSpPr>
          <p:cNvPr id="13" name="Shape 47">
            <a:extLst>
              <a:ext uri="{FF2B5EF4-FFF2-40B4-BE49-F238E27FC236}">
                <a16:creationId xmlns:a16="http://schemas.microsoft.com/office/drawing/2014/main" id="{B772CF6B-BEE0-AD49-9F4E-BE33EBF8674E}"/>
              </a:ext>
            </a:extLst>
          </p:cNvPr>
          <p:cNvSpPr/>
          <p:nvPr/>
        </p:nvSpPr>
        <p:spPr>
          <a:xfrm rot="16200000">
            <a:off x="2030844" y="3974363"/>
            <a:ext cx="9601625" cy="1449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11000" kern="3200" spc="50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ÍNDICE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8BA74B-DA66-7146-A3C8-B99A40043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2510" y="9080599"/>
            <a:ext cx="814228" cy="83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8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1467068" y="3574138"/>
            <a:ext cx="4355079" cy="3865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Aconselhamos que faças uma boa introdução, pois é crucial. Ela é  que motiva ou desmotiva o cliente a prosseguir com a leitura. Alguns elementos de uma boa introdução são demonstrar valor, gerar curiosidade e fazer uma promessa. </a:t>
            </a:r>
          </a:p>
          <a:p>
            <a:pPr algn="just">
              <a:lnSpc>
                <a:spcPct val="150000"/>
              </a:lnSpc>
            </a:pPr>
            <a:endParaRPr lang="pt-PT" sz="1100" dirty="0">
              <a:solidFill>
                <a:srgbClr val="3C3C3B"/>
              </a:solidFill>
              <a:latin typeface="Barlow Semi Condensed Medium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COMO ESCREVER UMA INTRODUÇÃO IRRESISTÍVEL :</a:t>
            </a: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Deves usar gatilhos mentais, as perguntas são uma ótima maneira de criar um</a:t>
            </a:r>
            <a:r>
              <a:rPr lang="pt-PT" sz="1100" i="1" dirty="0">
                <a:solidFill>
                  <a:srgbClr val="3C3C3B"/>
                </a:solidFill>
                <a:latin typeface="Barlow Semi Condensed Medium" pitchFamily="2" charset="77"/>
              </a:rPr>
              <a:t> </a:t>
            </a:r>
            <a:r>
              <a:rPr lang="pt-PT" sz="1100" i="1" dirty="0" err="1">
                <a:solidFill>
                  <a:srgbClr val="3C3C3B"/>
                </a:solidFill>
                <a:latin typeface="Barlow Semi Condensed Medium" pitchFamily="2" charset="77"/>
              </a:rPr>
              <a:t>loop</a:t>
            </a:r>
            <a:r>
              <a:rPr lang="pt-PT" sz="1100" i="1" dirty="0">
                <a:solidFill>
                  <a:srgbClr val="3C3C3B"/>
                </a:solidFill>
                <a:latin typeface="Barlow Semi Condensed Medium" pitchFamily="2" charset="77"/>
              </a:rPr>
              <a:t> </a:t>
            </a: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emocional que precisa ser fechado .</a:t>
            </a: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Ter um texto claro, organizado  e sem erros ortográficos, para o cliente sentir confiança.</a:t>
            </a:r>
          </a:p>
          <a:p>
            <a:pPr algn="ctr">
              <a:lnSpc>
                <a:spcPct val="150000"/>
              </a:lnSpc>
            </a:pPr>
            <a:r>
              <a:rPr lang="pt-PT" sz="1100" b="1" dirty="0">
                <a:solidFill>
                  <a:srgbClr val="3C3C3B"/>
                </a:solidFill>
                <a:latin typeface="Barlow Semi Condensed Medium" pitchFamily="2" charset="77"/>
              </a:rPr>
              <a:t>A maior parte dos leitores lê apenas a introdução !</a:t>
            </a: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E por isso tens de o cativar com uma história envolvente, frases bem estruturadas e curtas,  sem erros de coesão, coerência e de ortografia .</a:t>
            </a:r>
          </a:p>
          <a:p>
            <a:pPr algn="just">
              <a:lnSpc>
                <a:spcPct val="150000"/>
              </a:lnSpc>
            </a:pPr>
            <a:endParaRPr lang="pt-PT" sz="1100" dirty="0">
              <a:solidFill>
                <a:srgbClr val="3C3C3B"/>
              </a:solidFill>
              <a:latin typeface="Barlow Semi Condensed Medium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Tens de ser simples, objetivo e relê o texto várias vezes antes de enviar.</a:t>
            </a:r>
            <a:endParaRPr lang="en-GB" sz="1400" dirty="0">
              <a:solidFill>
                <a:srgbClr val="3C3C3B"/>
              </a:solidFill>
              <a:latin typeface="Barlow Semi Condensed Medium" pitchFamily="2" charset="77"/>
            </a:endParaRPr>
          </a:p>
        </p:txBody>
      </p:sp>
      <p:sp>
        <p:nvSpPr>
          <p:cNvPr id="7" name="Shape 47">
            <a:extLst>
              <a:ext uri="{FF2B5EF4-FFF2-40B4-BE49-F238E27FC236}">
                <a16:creationId xmlns:a16="http://schemas.microsoft.com/office/drawing/2014/main" id="{B800BFFE-2B27-234B-A913-19A88A99C61D}"/>
              </a:ext>
            </a:extLst>
          </p:cNvPr>
          <p:cNvSpPr/>
          <p:nvPr/>
        </p:nvSpPr>
        <p:spPr>
          <a:xfrm>
            <a:off x="-16042" y="1608391"/>
            <a:ext cx="7556500" cy="1000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 algn="ctr"/>
            <a:r>
              <a:rPr lang="pt-PT" sz="4000" kern="5000" spc="50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INTRO-</a:t>
            </a:r>
          </a:p>
          <a:p>
            <a:pPr algn="ctr"/>
            <a:r>
              <a:rPr lang="pt-PT" sz="4000" kern="5000" spc="50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   DUÇÃO</a:t>
            </a:r>
            <a:r>
              <a:rPr lang="pt-PT" sz="2800" kern="5000" spc="50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387212-2B1C-B442-9E8F-8DCDB33BCF88}"/>
              </a:ext>
            </a:extLst>
          </p:cNvPr>
          <p:cNvSpPr/>
          <p:nvPr/>
        </p:nvSpPr>
        <p:spPr>
          <a:xfrm>
            <a:off x="599447" y="8055364"/>
            <a:ext cx="6543675" cy="1028423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De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pessoas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 para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pessoas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, </a:t>
            </a:r>
            <a:r>
              <a:rPr lang="en-GB" sz="2800" spc="3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Barlow Semi Condensed Medium"/>
              </a:rPr>
              <a:t>NOME APELIDO</a:t>
            </a:r>
            <a:r>
              <a:rPr lang="en-GB" sz="1400" spc="300" dirty="0">
                <a:ln>
                  <a:solidFill>
                    <a:srgbClr val="D2C4A1"/>
                  </a:solidFill>
                </a:ln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(consultor)</a:t>
            </a:r>
          </a:p>
          <a:p>
            <a:pPr algn="ctr">
              <a:lnSpc>
                <a:spcPct val="15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a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pessoa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certa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para vender,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arrendar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ou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encontrar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o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seu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lang="en-GB" sz="1400" dirty="0" err="1">
                <a:solidFill>
                  <a:srgbClr val="3C3C3B"/>
                </a:solidFill>
                <a:latin typeface="Barlow Semi Condensed Medium"/>
              </a:rPr>
              <a:t>imóvel</a:t>
            </a:r>
            <a:r>
              <a:rPr lang="en-GB" sz="1400" dirty="0">
                <a:solidFill>
                  <a:srgbClr val="3C3C3B"/>
                </a:solidFill>
                <a:latin typeface="Barlow Semi Condensed Medium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0816F9-268A-A741-A24A-CAF95F145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187" y="9829800"/>
            <a:ext cx="1740839" cy="1231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DA4507-9941-134E-B0AA-0568F0EDB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87" y="-238661"/>
            <a:ext cx="1740839" cy="12316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E26B96-7775-6A47-9C1B-2DACC2A86D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20" t="17335" r="1978" b="9126"/>
          <a:stretch/>
        </p:blipFill>
        <p:spPr>
          <a:xfrm flipH="1">
            <a:off x="1020409" y="6937711"/>
            <a:ext cx="5767342" cy="3485865"/>
          </a:xfrm>
          <a:prstGeom prst="rect">
            <a:avLst/>
          </a:prstGeom>
        </p:spPr>
      </p:pic>
      <p:sp>
        <p:nvSpPr>
          <p:cNvPr id="65" name="Shape 65"/>
          <p:cNvSpPr/>
          <p:nvPr/>
        </p:nvSpPr>
        <p:spPr>
          <a:xfrm>
            <a:off x="1100197" y="2254925"/>
            <a:ext cx="55908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400" dirty="0">
              <a:solidFill>
                <a:srgbClr val="6F6F6F"/>
              </a:solidFill>
              <a:latin typeface="Barlow Semi Condensed Medium"/>
            </a:endParaRPr>
          </a:p>
        </p:txBody>
      </p:sp>
      <p:sp>
        <p:nvSpPr>
          <p:cNvPr id="5" name="Shape 47">
            <a:extLst>
              <a:ext uri="{FF2B5EF4-FFF2-40B4-BE49-F238E27FC236}">
                <a16:creationId xmlns:a16="http://schemas.microsoft.com/office/drawing/2014/main" id="{DA6BC7C5-58F0-A842-8E94-863254CEC7A9}"/>
              </a:ext>
            </a:extLst>
          </p:cNvPr>
          <p:cNvSpPr/>
          <p:nvPr/>
        </p:nvSpPr>
        <p:spPr>
          <a:xfrm>
            <a:off x="923745" y="219229"/>
            <a:ext cx="594379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3200" kern="3200" spc="6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MEU</a:t>
            </a:r>
            <a:r>
              <a:rPr lang="pt-PT" sz="6000" kern="3200" spc="30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 </a:t>
            </a:r>
          </a:p>
          <a:p>
            <a:r>
              <a:rPr lang="pt-PT" sz="6000" kern="3200" spc="3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PERFIL</a:t>
            </a:r>
          </a:p>
        </p:txBody>
      </p:sp>
      <p:sp>
        <p:nvSpPr>
          <p:cNvPr id="6" name="Shape 54">
            <a:extLst>
              <a:ext uri="{FF2B5EF4-FFF2-40B4-BE49-F238E27FC236}">
                <a16:creationId xmlns:a16="http://schemas.microsoft.com/office/drawing/2014/main" id="{F248E026-0C8E-DD4F-9593-412D6080F6F5}"/>
              </a:ext>
            </a:extLst>
          </p:cNvPr>
          <p:cNvSpPr/>
          <p:nvPr/>
        </p:nvSpPr>
        <p:spPr>
          <a:xfrm>
            <a:off x="1010409" y="2283201"/>
            <a:ext cx="5680678" cy="3940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numCol="2" spcCol="540000" anchor="ctr">
            <a:spAutoFit/>
          </a:bodyPr>
          <a:lstStyle/>
          <a:p>
            <a:pPr algn="just">
              <a:lnSpc>
                <a:spcPct val="15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Aqui é o lugar para contares a tua história, não para vender os serviços da marca. Os clientes querem a tua biografia, porque eles querem saber quem és e se se identificam contigo. Os serviços que ofereces estão espalhados por toda a parte desde a apresentação de serviços, ao guia sem stress, 21 razões, não há necessidade de inserires aqui novamente.</a:t>
            </a:r>
          </a:p>
          <a:p>
            <a:pPr algn="just">
              <a:lnSpc>
                <a:spcPct val="150000"/>
              </a:lnSpc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pt-PT" sz="1100" dirty="0">
              <a:solidFill>
                <a:srgbClr val="3C3C3B"/>
              </a:solidFill>
              <a:latin typeface="Barlow Semi Condensed Medium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100" b="1" dirty="0">
                <a:solidFill>
                  <a:srgbClr val="3C3C3B"/>
                </a:solidFill>
                <a:latin typeface="Barlow Semi Condensed Medium" pitchFamily="2" charset="77"/>
              </a:rPr>
              <a:t>Foge dos clichês de apresentação</a:t>
            </a: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Algumas expressões são tão utilizadas que viraram clichés.</a:t>
            </a: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Frases como </a:t>
            </a:r>
            <a:r>
              <a:rPr lang="pt-PT" sz="1100" i="1" dirty="0">
                <a:solidFill>
                  <a:srgbClr val="3C3C3B"/>
                </a:solidFill>
                <a:latin typeface="Barlow Semi Condensed Medium" pitchFamily="2" charset="77"/>
              </a:rPr>
              <a:t>“sou uma pessoa comunicativa”; “profissional responsável e </a:t>
            </a:r>
            <a:r>
              <a:rPr lang="pt-PT" sz="1100" i="1" dirty="0" err="1">
                <a:solidFill>
                  <a:srgbClr val="3C3C3B"/>
                </a:solidFill>
                <a:latin typeface="Barlow Semi Condensed Medium" pitchFamily="2" charset="77"/>
              </a:rPr>
              <a:t>proativo</a:t>
            </a:r>
            <a:r>
              <a:rPr lang="pt-PT" sz="1100" i="1" dirty="0">
                <a:solidFill>
                  <a:srgbClr val="3C3C3B"/>
                </a:solidFill>
                <a:latin typeface="Barlow Semi Condensed Medium" pitchFamily="2" charset="77"/>
              </a:rPr>
              <a:t>”; “tenho facilidade em me relacionar com a equipe” </a:t>
            </a: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são chavões que empobrecem o texto. Procura expressar ideias relevantes e foge de afirmações vazias ou redundantes. É melhor seres objetivo do que  maçador, sempre!</a:t>
            </a:r>
          </a:p>
          <a:p>
            <a:pPr algn="just">
              <a:lnSpc>
                <a:spcPct val="150000"/>
              </a:lnSpc>
            </a:pPr>
            <a:endParaRPr lang="pt-PT" sz="1100" dirty="0">
              <a:solidFill>
                <a:srgbClr val="3C3C3B"/>
              </a:solidFill>
              <a:latin typeface="Barlow Semi Condensed Medium" pitchFamily="2" charset="77"/>
            </a:endParaRPr>
          </a:p>
          <a:p>
            <a:pPr algn="just">
              <a:lnSpc>
                <a:spcPct val="150000"/>
              </a:lnSpc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Responder a estas três questões pode ajudar-te a sair fora da caixa;</a:t>
            </a:r>
          </a:p>
          <a:p>
            <a:pPr marL="228600" indent="-2286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Quais foram as tuas experiências mais relevantes até aqui?</a:t>
            </a:r>
          </a:p>
          <a:p>
            <a:pPr marL="228600" indent="-2286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Quais foram as tuas maiores aprendizagens?</a:t>
            </a:r>
          </a:p>
          <a:p>
            <a:pPr marL="228600" indent="-228600" algn="just" fontAlgn="base">
              <a:lnSpc>
                <a:spcPct val="150000"/>
              </a:lnSpc>
              <a:buFont typeface="+mj-lt"/>
              <a:buAutoNum type="arabicPeriod"/>
            </a:pPr>
            <a:r>
              <a:rPr lang="pt-PT" sz="1100" dirty="0">
                <a:solidFill>
                  <a:srgbClr val="3C3C3B"/>
                </a:solidFill>
                <a:latin typeface="Barlow Semi Condensed Medium" pitchFamily="2" charset="77"/>
              </a:rPr>
              <a:t>Quais são as três ou quatro competências que desejas transmitir?</a:t>
            </a:r>
            <a:endParaRPr lang="en-GB" sz="1100" dirty="0">
              <a:solidFill>
                <a:srgbClr val="3C3C3B"/>
              </a:solidFill>
              <a:latin typeface="Barlow Semi Condensed Medium" pitchFamily="2" charset="77"/>
            </a:endParaRPr>
          </a:p>
        </p:txBody>
      </p:sp>
      <p:sp>
        <p:nvSpPr>
          <p:cNvPr id="7" name="Shape 47">
            <a:extLst>
              <a:ext uri="{FF2B5EF4-FFF2-40B4-BE49-F238E27FC236}">
                <a16:creationId xmlns:a16="http://schemas.microsoft.com/office/drawing/2014/main" id="{DADA32F4-98FD-D543-95B9-085A7E4CC31B}"/>
              </a:ext>
            </a:extLst>
          </p:cNvPr>
          <p:cNvSpPr/>
          <p:nvPr/>
        </p:nvSpPr>
        <p:spPr>
          <a:xfrm>
            <a:off x="923745" y="9707708"/>
            <a:ext cx="7310220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5400" kern="3200" spc="3500" dirty="0">
                <a:ln w="19050">
                  <a:solidFill>
                    <a:schemeClr val="bg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PAIXÕES</a:t>
            </a:r>
          </a:p>
        </p:txBody>
      </p:sp>
      <p:sp>
        <p:nvSpPr>
          <p:cNvPr id="8" name="•SER &amp; ESTAR CENTURY 21®…">
            <a:extLst>
              <a:ext uri="{FF2B5EF4-FFF2-40B4-BE49-F238E27FC236}">
                <a16:creationId xmlns:a16="http://schemas.microsoft.com/office/drawing/2014/main" id="{D502FBCF-7DFB-A94C-91AD-4AEBF4A2E8D2}"/>
              </a:ext>
            </a:extLst>
          </p:cNvPr>
          <p:cNvSpPr txBox="1"/>
          <p:nvPr/>
        </p:nvSpPr>
        <p:spPr>
          <a:xfrm>
            <a:off x="193394" y="13567705"/>
            <a:ext cx="5170222" cy="75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200" dirty="0" err="1">
                <a:sym typeface="Barlow Semi Condensed Medium"/>
              </a:rPr>
              <a:t>Aqui</a:t>
            </a:r>
            <a:r>
              <a:rPr lang="en-GB" sz="1200" dirty="0">
                <a:sym typeface="Barlow Semi Condensed Medium"/>
              </a:rPr>
              <a:t> </a:t>
            </a:r>
            <a:r>
              <a:rPr lang="en-GB" sz="1200" dirty="0" err="1">
                <a:sym typeface="Barlow Semi Condensed Medium"/>
              </a:rPr>
              <a:t>deve</a:t>
            </a:r>
            <a:r>
              <a:rPr lang="en-GB" sz="1200" dirty="0">
                <a:sym typeface="Barlow Semi Condensed Medium"/>
              </a:rPr>
              <a:t> </a:t>
            </a:r>
            <a:r>
              <a:rPr lang="en-GB" sz="1200" dirty="0" err="1">
                <a:sym typeface="Barlow Semi Condensed Medium"/>
              </a:rPr>
              <a:t>falar</a:t>
            </a:r>
            <a:r>
              <a:rPr lang="en-GB" sz="1200" dirty="0">
                <a:sym typeface="Barlow Semi Condensed Medium"/>
              </a:rPr>
              <a:t> um </a:t>
            </a:r>
            <a:r>
              <a:rPr lang="en-GB" sz="1200" dirty="0" err="1">
                <a:sym typeface="Barlow Semi Condensed Medium"/>
              </a:rPr>
              <a:t>pouco</a:t>
            </a:r>
            <a:r>
              <a:rPr lang="en-GB" sz="1200" dirty="0">
                <a:sym typeface="Barlow Semi Condensed Medium"/>
              </a:rPr>
              <a:t> do que o </a:t>
            </a:r>
            <a:r>
              <a:rPr lang="en-GB" sz="1200" dirty="0" err="1">
                <a:sym typeface="Barlow Semi Condensed Medium"/>
              </a:rPr>
              <a:t>motiva</a:t>
            </a:r>
            <a:r>
              <a:rPr lang="en-GB" sz="1200" dirty="0">
                <a:sym typeface="Barlow Semi Condensed Medium"/>
              </a:rPr>
              <a:t> e o que </a:t>
            </a:r>
            <a:r>
              <a:rPr lang="en-GB" sz="1200" dirty="0" err="1">
                <a:sym typeface="Barlow Semi Condensed Medium"/>
              </a:rPr>
              <a:t>realmente</a:t>
            </a:r>
            <a:r>
              <a:rPr lang="en-GB" sz="1200" dirty="0">
                <a:sym typeface="Barlow Semi Condensed Medium"/>
              </a:rPr>
              <a:t> </a:t>
            </a:r>
            <a:r>
              <a:rPr lang="en-GB" sz="1200" dirty="0" err="1">
                <a:sym typeface="Barlow Semi Condensed Medium"/>
              </a:rPr>
              <a:t>deixa</a:t>
            </a:r>
            <a:r>
              <a:rPr lang="en-GB" sz="1200" dirty="0">
                <a:sym typeface="Barlow Semi Condensed Medium"/>
              </a:rPr>
              <a:t> </a:t>
            </a:r>
            <a:r>
              <a:rPr lang="en-GB" sz="1200" dirty="0" err="1">
                <a:sym typeface="Barlow Semi Condensed Medium"/>
              </a:rPr>
              <a:t>feliz</a:t>
            </a:r>
            <a:r>
              <a:rPr lang="en-GB" sz="1200" dirty="0">
                <a:sym typeface="Barlow Semi Condensed Medium"/>
              </a:rPr>
              <a:t> , </a:t>
            </a:r>
            <a:r>
              <a:rPr lang="en-GB" sz="1200" dirty="0" err="1">
                <a:sym typeface="Barlow Semi Condensed Medium"/>
              </a:rPr>
              <a:t>os</a:t>
            </a:r>
            <a:r>
              <a:rPr lang="en-GB" sz="1200" dirty="0">
                <a:sym typeface="Barlow Semi Condensed Medium"/>
              </a:rPr>
              <a:t> </a:t>
            </a:r>
            <a:r>
              <a:rPr lang="en-GB" sz="1200" dirty="0" err="1">
                <a:sym typeface="Barlow Semi Condensed Medium"/>
              </a:rPr>
              <a:t>seus</a:t>
            </a:r>
            <a:r>
              <a:rPr lang="en-GB" sz="1200" dirty="0">
                <a:sym typeface="Barlow Semi Condensed Medium"/>
              </a:rPr>
              <a:t> </a:t>
            </a:r>
            <a:r>
              <a:rPr lang="en-GB" sz="1200" dirty="0" err="1">
                <a:sym typeface="Barlow Semi Condensed Medium"/>
              </a:rPr>
              <a:t>sonhos</a:t>
            </a:r>
            <a:r>
              <a:rPr lang="en-GB" sz="1200" dirty="0">
                <a:sym typeface="Barlow Semi Condensed Medium"/>
              </a:rPr>
              <a:t> para um future </a:t>
            </a:r>
            <a:r>
              <a:rPr lang="en-GB" sz="1200" dirty="0" err="1">
                <a:sym typeface="Barlow Semi Condensed Medium"/>
              </a:rPr>
              <a:t>próximo</a:t>
            </a:r>
            <a:r>
              <a:rPr lang="en-GB" sz="1200" dirty="0">
                <a:sym typeface="Barlow Semi Condensed Medium"/>
              </a:rPr>
              <a:t>.</a:t>
            </a: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</p:txBody>
      </p:sp>
      <p:sp>
        <p:nvSpPr>
          <p:cNvPr id="11" name="Shape 47">
            <a:extLst>
              <a:ext uri="{FF2B5EF4-FFF2-40B4-BE49-F238E27FC236}">
                <a16:creationId xmlns:a16="http://schemas.microsoft.com/office/drawing/2014/main" id="{E168C293-BD30-2842-8C4F-3B88D9992351}"/>
              </a:ext>
            </a:extLst>
          </p:cNvPr>
          <p:cNvSpPr/>
          <p:nvPr/>
        </p:nvSpPr>
        <p:spPr>
          <a:xfrm>
            <a:off x="3069538" y="6468012"/>
            <a:ext cx="5417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1600" spc="6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AS </a:t>
            </a:r>
            <a:r>
              <a:rPr lang="en-GB" sz="1800" spc="6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MINHAS</a:t>
            </a:r>
          </a:p>
          <a:p>
            <a:endParaRPr lang="en-GB" sz="1600" spc="6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</a:endParaRPr>
          </a:p>
          <a:p>
            <a:endParaRPr lang="en-GB" sz="1600" spc="600" dirty="0">
              <a:solidFill>
                <a:srgbClr val="3C3C3B"/>
              </a:solidFill>
              <a:latin typeface="Barlow Semi Condensed" pitchFamily="2" charset="77"/>
              <a:ea typeface="Typold Condensed" panose="020B0004030204060B03" pitchFamily="34" charset="77"/>
            </a:endParaRPr>
          </a:p>
        </p:txBody>
      </p:sp>
      <p:sp>
        <p:nvSpPr>
          <p:cNvPr id="14" name="Shape 47">
            <a:extLst>
              <a:ext uri="{FF2B5EF4-FFF2-40B4-BE49-F238E27FC236}">
                <a16:creationId xmlns:a16="http://schemas.microsoft.com/office/drawing/2014/main" id="{29A4F534-8B20-0048-A5DC-78E9412496F2}"/>
              </a:ext>
            </a:extLst>
          </p:cNvPr>
          <p:cNvSpPr/>
          <p:nvPr/>
        </p:nvSpPr>
        <p:spPr>
          <a:xfrm>
            <a:off x="869868" y="7513233"/>
            <a:ext cx="2908381" cy="1870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2" name="•SER &amp; ESTAR CENTURY 21®…">
            <a:extLst>
              <a:ext uri="{FF2B5EF4-FFF2-40B4-BE49-F238E27FC236}">
                <a16:creationId xmlns:a16="http://schemas.microsoft.com/office/drawing/2014/main" id="{6C2EA3DE-15ED-F145-85AA-4854B08A4D9A}"/>
              </a:ext>
            </a:extLst>
          </p:cNvPr>
          <p:cNvSpPr txBox="1"/>
          <p:nvPr/>
        </p:nvSpPr>
        <p:spPr>
          <a:xfrm>
            <a:off x="1100197" y="7752390"/>
            <a:ext cx="2398499" cy="144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lnSpc>
                <a:spcPct val="1500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000" dirty="0">
                <a:sym typeface="Barlow Semi Condensed Medium"/>
              </a:rPr>
              <a:t>Aqui deves falar um pouco do que te motiva </a:t>
            </a:r>
          </a:p>
          <a:p>
            <a:pPr algn="ctr" defTabSz="457200">
              <a:lnSpc>
                <a:spcPct val="1500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000" dirty="0">
                <a:sym typeface="Barlow Semi Condensed Medium"/>
              </a:rPr>
              <a:t>e o que realmente faz o teu coração</a:t>
            </a:r>
          </a:p>
          <a:p>
            <a:pPr algn="ctr" defTabSz="457200">
              <a:lnSpc>
                <a:spcPct val="1500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000" dirty="0">
                <a:sym typeface="Barlow Semi Condensed Medium"/>
              </a:rPr>
              <a:t>bater e transparecer com um sorriso. </a:t>
            </a:r>
          </a:p>
          <a:p>
            <a:pPr algn="ctr" defTabSz="457200">
              <a:lnSpc>
                <a:spcPct val="1500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000" dirty="0">
                <a:sym typeface="Barlow Semi Condensed Medium"/>
              </a:rPr>
              <a:t>O que te faz  realmente feliz ?</a:t>
            </a:r>
          </a:p>
          <a:p>
            <a:pPr algn="ctr" defTabSz="457200">
              <a:lnSpc>
                <a:spcPct val="1500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000" dirty="0">
                <a:sym typeface="Barlow Semi Condensed Medium"/>
              </a:rPr>
              <a:t>Quais os teus sonhos para o futuro?</a:t>
            </a:r>
          </a:p>
          <a:p>
            <a:pPr algn="ctr" defTabSz="457200">
              <a:lnSpc>
                <a:spcPct val="1500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000" dirty="0">
                <a:latin typeface="Barlow Semi Condensed" pitchFamily="2" charset="77"/>
                <a:ea typeface="Times"/>
                <a:cs typeface="Times"/>
                <a:sym typeface="Barlow Semi Condensed Medium"/>
              </a:rPr>
              <a:t>Quais os teus hobbies ?</a:t>
            </a:r>
            <a:endParaRPr lang="pt-PT" sz="1000" dirty="0">
              <a:latin typeface="Barlow Semi Condensed" pitchFamily="2" charset="77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hand holding a video game&#10;&#10;Description automatically generated">
            <a:extLst>
              <a:ext uri="{FF2B5EF4-FFF2-40B4-BE49-F238E27FC236}">
                <a16:creationId xmlns:a16="http://schemas.microsoft.com/office/drawing/2014/main" id="{F6ECFC9A-81AB-4240-A780-8D25E6C1B8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3"/>
          <a:stretch/>
        </p:blipFill>
        <p:spPr>
          <a:xfrm>
            <a:off x="3660991" y="2434181"/>
            <a:ext cx="3895509" cy="6648336"/>
          </a:xfrm>
          <a:prstGeom prst="rect">
            <a:avLst/>
          </a:prstGeom>
        </p:spPr>
      </p:pic>
      <p:sp>
        <p:nvSpPr>
          <p:cNvPr id="9" name="•SER &amp; ESTAR CENTURY 21®…">
            <a:extLst>
              <a:ext uri="{FF2B5EF4-FFF2-40B4-BE49-F238E27FC236}">
                <a16:creationId xmlns:a16="http://schemas.microsoft.com/office/drawing/2014/main" id="{78F61FDC-7B23-B547-A2FC-EA903B7819BD}"/>
              </a:ext>
            </a:extLst>
          </p:cNvPr>
          <p:cNvSpPr txBox="1"/>
          <p:nvPr/>
        </p:nvSpPr>
        <p:spPr>
          <a:xfrm>
            <a:off x="392965" y="3380899"/>
            <a:ext cx="2858995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100" dirty="0">
                <a:latin typeface="Barlow Semi Condensed" pitchFamily="2" charset="77"/>
              </a:rPr>
              <a:t>Deves escrever por ordem cronológica os cursos e workshops, relevantes para seres um consultor imobiliário de sucesso.  Se realizas-te um curso de culinária, não deves colocar aqui, mas no slide das tuas paixões pode ser interessente. 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100" dirty="0">
                <a:latin typeface="Barlow Semi Condensed" pitchFamily="2" charset="77"/>
              </a:rPr>
              <a:t> Exemplos de cursos :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100" dirty="0">
                <a:latin typeface="Barlow Semi Condensed" pitchFamily="2" charset="77"/>
              </a:rPr>
              <a:t>SER &amp; ESTAR CENTURY 21®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100" dirty="0">
                <a:latin typeface="Barlow Semi Condensed" pitchFamily="2" charset="77"/>
              </a:rPr>
              <a:t>CREATE 21 GOLDEN EDITION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100" dirty="0">
                <a:latin typeface="Barlow Semi Condensed" pitchFamily="2" charset="77"/>
              </a:rPr>
              <a:t>PROSPEÇÃO SÉCULO XXI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100" dirty="0">
                <a:latin typeface="Barlow Semi Condensed" pitchFamily="2" charset="77"/>
              </a:rPr>
              <a:t>WORKSHOP "OPEN HOUSE”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sz="1100" dirty="0">
                <a:latin typeface="Barlow Semi Condensed" pitchFamily="2" charset="77"/>
              </a:rPr>
              <a:t>APRESENTAÇÃO DE SERVIÇOS PARA BRILHAR 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</p:txBody>
      </p:sp>
      <p:sp>
        <p:nvSpPr>
          <p:cNvPr id="13" name="Shape 47">
            <a:extLst>
              <a:ext uri="{FF2B5EF4-FFF2-40B4-BE49-F238E27FC236}">
                <a16:creationId xmlns:a16="http://schemas.microsoft.com/office/drawing/2014/main" id="{A699671E-E101-4B48-89B2-447B5E7D7D96}"/>
              </a:ext>
            </a:extLst>
          </p:cNvPr>
          <p:cNvSpPr/>
          <p:nvPr/>
        </p:nvSpPr>
        <p:spPr>
          <a:xfrm>
            <a:off x="-151107" y="1023390"/>
            <a:ext cx="8919656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6000" kern="3200" spc="3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FORMAÇÃO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8D5EB61-C6AD-2F48-BF39-FA1F867AFD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712" y="9303617"/>
            <a:ext cx="1965279" cy="111724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8A07FEB-8603-EB41-8C1B-3F2CDEF9C9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945" y="9363734"/>
            <a:ext cx="967552" cy="87495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429491" y="3082653"/>
            <a:ext cx="3582875" cy="2632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pt-PT" sz="1400" kern="200" dirty="0">
                <a:solidFill>
                  <a:srgbClr val="3C3C3B"/>
                </a:solidFill>
                <a:latin typeface="Barlow Semi Condensed Medium"/>
              </a:rPr>
              <a:t>Master </a:t>
            </a:r>
            <a:r>
              <a:rPr lang="pt-PT" sz="1400" kern="200" dirty="0" err="1">
                <a:solidFill>
                  <a:srgbClr val="3C3C3B"/>
                </a:solidFill>
                <a:latin typeface="Barlow Semi Condensed Medium"/>
              </a:rPr>
              <a:t>Centurion</a:t>
            </a:r>
            <a:r>
              <a:rPr lang="pt-PT" sz="1400" kern="2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20</a:t>
            </a:r>
            <a:r>
              <a:rPr lang="pt-PT" sz="1400" kern="200" dirty="0">
                <a:solidFill>
                  <a:srgbClr val="3C3C3B"/>
                </a:solidFill>
                <a:latin typeface="Barlow Semi Condensed Medium"/>
              </a:rPr>
              <a:t>19</a:t>
            </a:r>
            <a:endParaRPr sz="1400" kern="200" dirty="0">
              <a:solidFill>
                <a:srgbClr val="3C3C3B"/>
              </a:solidFill>
              <a:latin typeface="Barlow Semi Condensed Medium"/>
            </a:endParaRPr>
          </a:p>
          <a:p>
            <a:pPr marL="285750" indent="-285750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lang="pt-PT" sz="1400" kern="200" dirty="0">
                <a:solidFill>
                  <a:srgbClr val="3C3C3B"/>
                </a:solidFill>
                <a:latin typeface="Barlow Semi Condensed Medium"/>
              </a:rPr>
              <a:t>Master </a:t>
            </a:r>
            <a:r>
              <a:rPr lang="pt-PT" sz="1400" kern="200" dirty="0" err="1">
                <a:solidFill>
                  <a:srgbClr val="3C3C3B"/>
                </a:solidFill>
                <a:latin typeface="Barlow Semi Condensed Medium"/>
              </a:rPr>
              <a:t>Centurion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 201</a:t>
            </a:r>
            <a:r>
              <a:rPr lang="pt-PT" sz="1400" kern="200" dirty="0">
                <a:solidFill>
                  <a:srgbClr val="3C3C3B"/>
                </a:solidFill>
                <a:latin typeface="Barlow Semi Condensed Medium"/>
              </a:rPr>
              <a:t>6</a:t>
            </a:r>
            <a:endParaRPr sz="1400" kern="200" dirty="0">
              <a:solidFill>
                <a:srgbClr val="3C3C3B"/>
              </a:solidFill>
              <a:latin typeface="Barlow Semi Condensed Medium"/>
            </a:endParaRPr>
          </a:p>
          <a:p>
            <a:pPr marL="285750" indent="-285750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Consultor do </a:t>
            </a:r>
            <a:r>
              <a:rPr sz="1400" kern="200" dirty="0" err="1">
                <a:solidFill>
                  <a:srgbClr val="3C3C3B"/>
                </a:solidFill>
                <a:latin typeface="Barlow Semi Condensed Medium"/>
              </a:rPr>
              <a:t>Ano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 2014</a:t>
            </a:r>
          </a:p>
          <a:p>
            <a:pPr marL="285750" indent="-285750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Consultor Nº 1 </a:t>
            </a:r>
            <a:r>
              <a:rPr sz="1400" kern="200" dirty="0" err="1">
                <a:solidFill>
                  <a:srgbClr val="3C3C3B"/>
                </a:solidFill>
                <a:latin typeface="Barlow Semi Condensed Medium"/>
              </a:rPr>
              <a:t>em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sz="1400" kern="200" dirty="0" err="1">
                <a:solidFill>
                  <a:srgbClr val="3C3C3B"/>
                </a:solidFill>
                <a:latin typeface="Barlow Semi Condensed Medium"/>
              </a:rPr>
              <a:t>transações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 2013</a:t>
            </a:r>
          </a:p>
          <a:p>
            <a:pPr marL="285750" indent="-285750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lang="en-GB" sz="1400" kern="200" dirty="0">
                <a:solidFill>
                  <a:srgbClr val="3C3C3B"/>
                </a:solidFill>
                <a:latin typeface="Barlow Semi Condensed Medium"/>
              </a:rPr>
              <a:t>Master Ruby 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2013</a:t>
            </a:r>
          </a:p>
          <a:p>
            <a:pPr marL="285750" indent="-285750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Consultor Nº1 </a:t>
            </a:r>
            <a:r>
              <a:rPr sz="1400" kern="200" dirty="0" err="1">
                <a:solidFill>
                  <a:srgbClr val="3C3C3B"/>
                </a:solidFill>
                <a:latin typeface="Barlow Semi Condensed Medium"/>
              </a:rPr>
              <a:t>em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sz="1400" kern="200" dirty="0" err="1">
                <a:solidFill>
                  <a:srgbClr val="3C3C3B"/>
                </a:solidFill>
                <a:latin typeface="Barlow Semi Condensed Medium"/>
              </a:rPr>
              <a:t>faturação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 2012</a:t>
            </a:r>
          </a:p>
          <a:p>
            <a:pPr marL="285750" indent="-285750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lang="pt-PT" sz="1400" kern="200" dirty="0">
                <a:solidFill>
                  <a:srgbClr val="3C3C3B"/>
                </a:solidFill>
                <a:latin typeface="Barlow Semi Condensed Medium"/>
              </a:rPr>
              <a:t>Master 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Diam</a:t>
            </a:r>
            <a:r>
              <a:rPr lang="pt-PT" sz="1400" kern="200" dirty="0" err="1">
                <a:solidFill>
                  <a:srgbClr val="3C3C3B"/>
                </a:solidFill>
                <a:latin typeface="Barlow Semi Condensed Medium"/>
              </a:rPr>
              <a:t>ond</a:t>
            </a:r>
            <a:r>
              <a:rPr sz="1400" kern="200" dirty="0">
                <a:solidFill>
                  <a:srgbClr val="3C3C3B"/>
                </a:solidFill>
                <a:latin typeface="Barlow Semi Condensed Medium"/>
              </a:rPr>
              <a:t> 2012</a:t>
            </a:r>
            <a:endParaRPr lang="pt-PT" sz="1400" kern="200" dirty="0">
              <a:solidFill>
                <a:srgbClr val="3C3C3B"/>
              </a:solidFill>
              <a:latin typeface="Barlow Semi Condensed Medium"/>
            </a:endParaRPr>
          </a:p>
          <a:p>
            <a:pPr marL="285750" indent="-285750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424242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rPr lang="en-GB" sz="1400" kern="200" dirty="0">
                <a:solidFill>
                  <a:srgbClr val="3C3C3B"/>
                </a:solidFill>
                <a:latin typeface="Barlow Semi Condensed Medium"/>
              </a:rPr>
              <a:t>Master Emerald 2011</a:t>
            </a:r>
            <a:endParaRPr sz="1400" kern="200" dirty="0">
              <a:solidFill>
                <a:srgbClr val="3C3C3B"/>
              </a:solidFill>
              <a:latin typeface="Barlow Semi Condensed Medium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610727" y="7689590"/>
            <a:ext cx="3759266" cy="1016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Agência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1</a:t>
            </a:r>
            <a:r>
              <a:rPr lang="pt-PT" sz="1400" dirty="0" err="1">
                <a:solidFill>
                  <a:srgbClr val="3C3C3B"/>
                </a:solidFill>
                <a:latin typeface="Barlow Semi Condensed Medium"/>
              </a:rPr>
              <a:t>º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Faturação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2014 – </a:t>
            </a: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Lisboa</a:t>
            </a:r>
            <a:endParaRPr sz="1400" dirty="0">
              <a:solidFill>
                <a:srgbClr val="3C3C3B"/>
              </a:solidFill>
              <a:latin typeface="Barlow Semi Condensed Medium"/>
            </a:endParaRPr>
          </a:p>
          <a:p>
            <a:pPr marL="285750" indent="-285750" algn="just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Agência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com </a:t>
            </a: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Mais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Angariações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2013</a:t>
            </a:r>
          </a:p>
          <a:p>
            <a:pPr marL="285750" indent="-285750" algn="just" defTabSz="457200">
              <a:lnSpc>
                <a:spcPct val="150000"/>
              </a:lnSpc>
              <a:buClr>
                <a:srgbClr val="D2C4A1"/>
              </a:buClr>
              <a:buSzPct val="100000"/>
              <a:buFont typeface="Arial" panose="020B0604020202020204" pitchFamily="34" charset="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Melhor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</a:t>
            </a: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Responsável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de </a:t>
            </a:r>
            <a:r>
              <a:rPr sz="1400" dirty="0" err="1">
                <a:solidFill>
                  <a:srgbClr val="3C3C3B"/>
                </a:solidFill>
                <a:latin typeface="Barlow Semi Condensed Medium"/>
              </a:rPr>
              <a:t>Integração</a:t>
            </a:r>
            <a:r>
              <a:rPr sz="1400" dirty="0">
                <a:solidFill>
                  <a:srgbClr val="3C3C3B"/>
                </a:solidFill>
                <a:latin typeface="Barlow Semi Condensed Medium"/>
              </a:rPr>
              <a:t> 2011</a:t>
            </a:r>
          </a:p>
        </p:txBody>
      </p:sp>
      <p:sp>
        <p:nvSpPr>
          <p:cNvPr id="8" name="Shape 47">
            <a:extLst>
              <a:ext uri="{FF2B5EF4-FFF2-40B4-BE49-F238E27FC236}">
                <a16:creationId xmlns:a16="http://schemas.microsoft.com/office/drawing/2014/main" id="{2107C210-2F9F-5842-829E-6531C6536342}"/>
              </a:ext>
            </a:extLst>
          </p:cNvPr>
          <p:cNvSpPr/>
          <p:nvPr/>
        </p:nvSpPr>
        <p:spPr>
          <a:xfrm>
            <a:off x="-98988" y="838330"/>
            <a:ext cx="1227542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6000" kern="3200" spc="2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DISTINÇÕES</a:t>
            </a:r>
          </a:p>
        </p:txBody>
      </p:sp>
      <p:sp>
        <p:nvSpPr>
          <p:cNvPr id="9" name="Shape 47">
            <a:extLst>
              <a:ext uri="{FF2B5EF4-FFF2-40B4-BE49-F238E27FC236}">
                <a16:creationId xmlns:a16="http://schemas.microsoft.com/office/drawing/2014/main" id="{BC01B1AC-0725-964B-881C-1E922DF9141D}"/>
              </a:ext>
            </a:extLst>
          </p:cNvPr>
          <p:cNvSpPr/>
          <p:nvPr/>
        </p:nvSpPr>
        <p:spPr>
          <a:xfrm>
            <a:off x="475097" y="2660540"/>
            <a:ext cx="6943624" cy="54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18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PRÉMIOS INDIVIDUAIS </a:t>
            </a:r>
          </a:p>
        </p:txBody>
      </p:sp>
      <p:sp>
        <p:nvSpPr>
          <p:cNvPr id="10" name="Shape 47">
            <a:extLst>
              <a:ext uri="{FF2B5EF4-FFF2-40B4-BE49-F238E27FC236}">
                <a16:creationId xmlns:a16="http://schemas.microsoft.com/office/drawing/2014/main" id="{A9DC6FAC-03FA-3841-89A4-43F7B1B9E62A}"/>
              </a:ext>
            </a:extLst>
          </p:cNvPr>
          <p:cNvSpPr/>
          <p:nvPr/>
        </p:nvSpPr>
        <p:spPr>
          <a:xfrm>
            <a:off x="663607" y="7130253"/>
            <a:ext cx="6943624" cy="865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1800" spc="3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PRÉMIOS  DA AGÊNCIA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380730-1B88-B64F-86FD-841C2B8DB0F3}"/>
              </a:ext>
            </a:extLst>
          </p:cNvPr>
          <p:cNvSpPr/>
          <p:nvPr/>
        </p:nvSpPr>
        <p:spPr>
          <a:xfrm>
            <a:off x="663607" y="1871805"/>
            <a:ext cx="663003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pt-PT" dirty="0">
                <a:solidFill>
                  <a:schemeClr val="accent4">
                    <a:lumMod val="75000"/>
                  </a:schemeClr>
                </a:solidFill>
                <a:latin typeface="Barlow Semi Condensed" pitchFamily="2" charset="77"/>
              </a:rPr>
              <a:t>Não deves mentir, apenas coloca os prémios que recebes-te  por ordem cronológica</a:t>
            </a:r>
          </a:p>
        </p:txBody>
      </p:sp>
      <p:pic>
        <p:nvPicPr>
          <p:cNvPr id="3" name="Picture 2" descr="A picture containing table, black, sitting, white&#10;&#10;Description automatically generated">
            <a:extLst>
              <a:ext uri="{FF2B5EF4-FFF2-40B4-BE49-F238E27FC236}">
                <a16:creationId xmlns:a16="http://schemas.microsoft.com/office/drawing/2014/main" id="{7C7257F5-40D3-BF4A-AA6B-022D20CD46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9" t="-9139"/>
          <a:stretch/>
        </p:blipFill>
        <p:spPr>
          <a:xfrm>
            <a:off x="4221219" y="1780747"/>
            <a:ext cx="3759266" cy="889995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1100197" y="2254925"/>
            <a:ext cx="559089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1400" dirty="0">
              <a:solidFill>
                <a:srgbClr val="6F6F6F"/>
              </a:solidFill>
              <a:latin typeface="Barlow Semi Condensed Medium"/>
            </a:endParaRPr>
          </a:p>
        </p:txBody>
      </p:sp>
      <p:sp>
        <p:nvSpPr>
          <p:cNvPr id="5" name="Shape 47">
            <a:extLst>
              <a:ext uri="{FF2B5EF4-FFF2-40B4-BE49-F238E27FC236}">
                <a16:creationId xmlns:a16="http://schemas.microsoft.com/office/drawing/2014/main" id="{DA6BC7C5-58F0-A842-8E94-863254CEC7A9}"/>
              </a:ext>
            </a:extLst>
          </p:cNvPr>
          <p:cNvSpPr/>
          <p:nvPr/>
        </p:nvSpPr>
        <p:spPr>
          <a:xfrm>
            <a:off x="862300" y="936460"/>
            <a:ext cx="594379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3200" kern="3200" spc="6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O MEU</a:t>
            </a:r>
            <a:r>
              <a:rPr lang="pt-PT" sz="3200" kern="3200" spc="6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 </a:t>
            </a:r>
          </a:p>
          <a:p>
            <a:r>
              <a:rPr lang="pt-PT" sz="6000" kern="3200" spc="3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BAIRRO</a:t>
            </a:r>
          </a:p>
        </p:txBody>
      </p:sp>
      <p:sp>
        <p:nvSpPr>
          <p:cNvPr id="10" name="•SER &amp; ESTAR CENTURY 21®…">
            <a:extLst>
              <a:ext uri="{FF2B5EF4-FFF2-40B4-BE49-F238E27FC236}">
                <a16:creationId xmlns:a16="http://schemas.microsoft.com/office/drawing/2014/main" id="{34668C2B-80D5-3743-B586-B9BB0171448C}"/>
              </a:ext>
            </a:extLst>
          </p:cNvPr>
          <p:cNvSpPr txBox="1"/>
          <p:nvPr/>
        </p:nvSpPr>
        <p:spPr>
          <a:xfrm>
            <a:off x="603851" y="4313617"/>
            <a:ext cx="2207666" cy="2544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 err="1">
                <a:sym typeface="Barlow Semi Condensed Medium"/>
              </a:rPr>
              <a:t>Aqui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deves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falar</a:t>
            </a:r>
            <a:r>
              <a:rPr lang="en-GB" sz="1100" dirty="0">
                <a:sym typeface="Barlow Semi Condensed Medium"/>
              </a:rPr>
              <a:t> um </a:t>
            </a:r>
            <a:r>
              <a:rPr lang="en-GB" sz="1100" dirty="0" err="1">
                <a:sym typeface="Barlow Semi Condensed Medium"/>
              </a:rPr>
              <a:t>pouco</a:t>
            </a:r>
            <a:r>
              <a:rPr lang="en-GB" sz="1100" dirty="0">
                <a:sym typeface="Barlow Semi Condensed Medium"/>
              </a:rPr>
              <a:t> da zona </a:t>
            </a:r>
            <a:r>
              <a:rPr lang="en-GB" sz="1100" dirty="0" err="1">
                <a:sym typeface="Barlow Semi Condensed Medium"/>
              </a:rPr>
              <a:t>onde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onde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estás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enraizado</a:t>
            </a:r>
            <a:r>
              <a:rPr lang="en-GB" sz="1100" dirty="0">
                <a:sym typeface="Barlow Semi Condensed Medium"/>
              </a:rPr>
              <a:t>.  O </a:t>
            </a:r>
            <a:r>
              <a:rPr lang="en-GB" sz="1100" dirty="0" err="1">
                <a:sym typeface="Barlow Semi Condensed Medium"/>
              </a:rPr>
              <a:t>imobiliário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é</a:t>
            </a:r>
            <a:r>
              <a:rPr lang="en-GB" sz="1100" dirty="0">
                <a:sym typeface="Barlow Semi Condensed Medium"/>
              </a:rPr>
              <a:t> um </a:t>
            </a:r>
            <a:r>
              <a:rPr lang="en-GB" sz="1100" dirty="0" err="1">
                <a:sym typeface="Barlow Semi Condensed Medium"/>
              </a:rPr>
              <a:t>negócio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hiper</a:t>
            </a:r>
            <a:r>
              <a:rPr lang="en-GB" sz="1100" dirty="0">
                <a:sym typeface="Barlow Semi Condensed Medium"/>
              </a:rPr>
              <a:t>-local.</a:t>
            </a:r>
          </a:p>
          <a:p>
            <a:pPr algn="ctr"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 err="1">
                <a:sym typeface="Barlow Semi Condensed Medium"/>
              </a:rPr>
              <a:t>Não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te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esqueças</a:t>
            </a:r>
            <a:r>
              <a:rPr lang="en-GB" sz="1100" dirty="0">
                <a:sym typeface="Barlow Semi Condensed Medium"/>
              </a:rPr>
              <a:t> que as  </a:t>
            </a:r>
            <a:r>
              <a:rPr lang="en-GB" sz="1100" dirty="0" err="1">
                <a:sym typeface="Barlow Semi Condensed Medium"/>
              </a:rPr>
              <a:t>pessoas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anseiam</a:t>
            </a:r>
            <a:r>
              <a:rPr lang="en-GB" sz="1100" dirty="0">
                <a:sym typeface="Barlow Semi Condensed Medium"/>
              </a:rPr>
              <a:t> por </a:t>
            </a:r>
            <a:r>
              <a:rPr lang="en-GB" sz="1100" dirty="0" err="1">
                <a:sym typeface="Barlow Semi Condensed Medium"/>
              </a:rPr>
              <a:t>conexão</a:t>
            </a:r>
            <a:r>
              <a:rPr lang="en-GB" sz="1100" dirty="0">
                <a:sym typeface="Barlow Semi Condensed Medium"/>
              </a:rPr>
              <a:t> com </a:t>
            </a:r>
            <a:r>
              <a:rPr lang="en-GB" sz="1100" dirty="0" err="1">
                <a:sym typeface="Barlow Semi Condensed Medium"/>
              </a:rPr>
              <a:t>quem</a:t>
            </a:r>
            <a:r>
              <a:rPr lang="en-GB" sz="1100" dirty="0">
                <a:sym typeface="Barlow Semi Condensed Medium"/>
              </a:rPr>
              <a:t> se </a:t>
            </a:r>
            <a:r>
              <a:rPr lang="en-GB" sz="1100" dirty="0" err="1">
                <a:sym typeface="Barlow Semi Condensed Medium"/>
              </a:rPr>
              <a:t>identificam</a:t>
            </a:r>
            <a:r>
              <a:rPr lang="en-GB" sz="1100" dirty="0">
                <a:sym typeface="Barlow Semi Condensed Medium"/>
              </a:rPr>
              <a:t>. </a:t>
            </a:r>
            <a:r>
              <a:rPr lang="en-GB" sz="1100" dirty="0" err="1">
                <a:sym typeface="Barlow Semi Condensed Medium"/>
              </a:rPr>
              <a:t>Fala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sobre</a:t>
            </a:r>
            <a:r>
              <a:rPr lang="en-GB" sz="1100" dirty="0">
                <a:sym typeface="Barlow Semi Condensed Medium"/>
              </a:rPr>
              <a:t> as </a:t>
            </a:r>
            <a:r>
              <a:rPr lang="en-GB" sz="1100" dirty="0" err="1">
                <a:sym typeface="Barlow Semi Condensed Medium"/>
              </a:rPr>
              <a:t>vantagens</a:t>
            </a:r>
            <a:r>
              <a:rPr lang="en-GB" sz="1100" dirty="0">
                <a:sym typeface="Barlow Semi Condensed Medium"/>
              </a:rPr>
              <a:t> do </a:t>
            </a:r>
            <a:r>
              <a:rPr lang="en-GB" sz="1100" dirty="0" err="1">
                <a:sym typeface="Barlow Semi Condensed Medium"/>
              </a:rPr>
              <a:t>teu</a:t>
            </a:r>
            <a:r>
              <a:rPr lang="en-GB" sz="1100" dirty="0">
                <a:sym typeface="Barlow Semi Condensed Medium"/>
              </a:rPr>
              <a:t> </a:t>
            </a:r>
            <a:r>
              <a:rPr lang="en-GB" sz="1100" dirty="0" err="1">
                <a:sym typeface="Barlow Semi Condensed Medium"/>
              </a:rPr>
              <a:t>bairro</a:t>
            </a:r>
            <a:r>
              <a:rPr lang="en-GB" sz="1100" dirty="0">
                <a:sym typeface="Barlow Semi Condensed Medium"/>
              </a:rPr>
              <a:t>.</a:t>
            </a: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</p:txBody>
      </p:sp>
      <p:pic>
        <p:nvPicPr>
          <p:cNvPr id="8" name="Picture 7" descr="A black and white photo of a city street&#10;&#10;Description automatically generated">
            <a:extLst>
              <a:ext uri="{FF2B5EF4-FFF2-40B4-BE49-F238E27FC236}">
                <a16:creationId xmlns:a16="http://schemas.microsoft.com/office/drawing/2014/main" id="{B1557452-A226-5742-9ED3-8FBEDE7C7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058" y="2671746"/>
            <a:ext cx="4259442" cy="6567011"/>
          </a:xfrm>
          <a:prstGeom prst="rect">
            <a:avLst/>
          </a:prstGeom>
        </p:spPr>
      </p:pic>
      <p:sp>
        <p:nvSpPr>
          <p:cNvPr id="12" name="Shape 47">
            <a:extLst>
              <a:ext uri="{FF2B5EF4-FFF2-40B4-BE49-F238E27FC236}">
                <a16:creationId xmlns:a16="http://schemas.microsoft.com/office/drawing/2014/main" id="{01220FB0-B266-7D46-8DF0-59AE91777E9A}"/>
              </a:ext>
            </a:extLst>
          </p:cNvPr>
          <p:cNvSpPr/>
          <p:nvPr/>
        </p:nvSpPr>
        <p:spPr>
          <a:xfrm>
            <a:off x="1069469" y="2660677"/>
            <a:ext cx="5417561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n-GB" sz="1800" spc="600" dirty="0">
                <a:solidFill>
                  <a:srgbClr val="3C3C3B"/>
                </a:solidFill>
                <a:latin typeface="Barlow Semi Condensed" pitchFamily="2" charset="77"/>
                <a:ea typeface="Typold Condensed" panose="020B0004030204060B03" pitchFamily="34" charset="77"/>
              </a:rPr>
              <a:t>CASCAIS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C389BE-D87D-A74C-BD2C-7044A6E90F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920" y="9632298"/>
            <a:ext cx="1998276" cy="8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3850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BD24D4B-B81C-3248-A381-047E24E7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16" y="2180832"/>
            <a:ext cx="3627328" cy="25959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1A865F-80DD-4642-B795-5DC5B89EF5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18" y="8078975"/>
            <a:ext cx="3627327" cy="2417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112228-1176-E546-B29B-CCDB73D6E3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6354" y="5238400"/>
            <a:ext cx="3627328" cy="2417628"/>
          </a:xfrm>
          <a:prstGeom prst="rect">
            <a:avLst/>
          </a:prstGeom>
        </p:spPr>
      </p:pic>
      <p:sp>
        <p:nvSpPr>
          <p:cNvPr id="8" name="Shape 47">
            <a:extLst>
              <a:ext uri="{FF2B5EF4-FFF2-40B4-BE49-F238E27FC236}">
                <a16:creationId xmlns:a16="http://schemas.microsoft.com/office/drawing/2014/main" id="{19A52665-0AA5-4543-AD62-71F44C216190}"/>
              </a:ext>
            </a:extLst>
          </p:cNvPr>
          <p:cNvSpPr/>
          <p:nvPr/>
        </p:nvSpPr>
        <p:spPr>
          <a:xfrm>
            <a:off x="272816" y="3616707"/>
            <a:ext cx="3627329" cy="4750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2" name="Shape 47">
            <a:extLst>
              <a:ext uri="{FF2B5EF4-FFF2-40B4-BE49-F238E27FC236}">
                <a16:creationId xmlns:a16="http://schemas.microsoft.com/office/drawing/2014/main" id="{428A1D35-17FE-EB45-928C-46EC12E41AB0}"/>
              </a:ext>
            </a:extLst>
          </p:cNvPr>
          <p:cNvSpPr/>
          <p:nvPr/>
        </p:nvSpPr>
        <p:spPr>
          <a:xfrm>
            <a:off x="281161" y="9666090"/>
            <a:ext cx="3921811" cy="4750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3" name="Shape 47">
            <a:extLst>
              <a:ext uri="{FF2B5EF4-FFF2-40B4-BE49-F238E27FC236}">
                <a16:creationId xmlns:a16="http://schemas.microsoft.com/office/drawing/2014/main" id="{A3A23CBE-E567-7846-8007-3B047CDBC4A2}"/>
              </a:ext>
            </a:extLst>
          </p:cNvPr>
          <p:cNvSpPr/>
          <p:nvPr/>
        </p:nvSpPr>
        <p:spPr>
          <a:xfrm>
            <a:off x="3656353" y="6455568"/>
            <a:ext cx="3627329" cy="4750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endParaRPr lang="pt-PT" sz="4800" kern="3200" spc="9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F8A7FD-8E43-3444-8C17-0C895286C4C2}"/>
              </a:ext>
            </a:extLst>
          </p:cNvPr>
          <p:cNvSpPr/>
          <p:nvPr/>
        </p:nvSpPr>
        <p:spPr>
          <a:xfrm>
            <a:off x="191321" y="9652106"/>
            <a:ext cx="4125011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PT" sz="2800" kern="3200" spc="2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VENDIDO</a:t>
            </a:r>
          </a:p>
        </p:txBody>
      </p:sp>
      <p:sp>
        <p:nvSpPr>
          <p:cNvPr id="15" name="•SER &amp; ESTAR CENTURY 21®…">
            <a:extLst>
              <a:ext uri="{FF2B5EF4-FFF2-40B4-BE49-F238E27FC236}">
                <a16:creationId xmlns:a16="http://schemas.microsoft.com/office/drawing/2014/main" id="{6D3928BF-57CE-B24F-B5D9-A69CAD9749E0}"/>
              </a:ext>
            </a:extLst>
          </p:cNvPr>
          <p:cNvSpPr txBox="1"/>
          <p:nvPr/>
        </p:nvSpPr>
        <p:spPr>
          <a:xfrm>
            <a:off x="4013821" y="2209753"/>
            <a:ext cx="3145401" cy="2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000" spc="300" dirty="0">
                <a:latin typeface="Typold" panose="020B0004030204060B03" pitchFamily="34" charset="77"/>
                <a:ea typeface="Typold" panose="020B0004030204060B03" pitchFamily="34" charset="77"/>
              </a:rPr>
              <a:t>LOCALIDADE             250.000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b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</a:b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é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modelo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tipográfica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e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impressão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 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tem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vindo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a ser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padrão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usado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por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estas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desde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ano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1500,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quando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uma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misturou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os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caracteres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para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criar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espécime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livro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</a:t>
            </a: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   3                 3                 250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9FC566-231D-264E-A3B8-515293376484}"/>
              </a:ext>
            </a:extLst>
          </p:cNvPr>
          <p:cNvSpPr/>
          <p:nvPr/>
        </p:nvSpPr>
        <p:spPr>
          <a:xfrm>
            <a:off x="171217" y="3599365"/>
            <a:ext cx="4125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kern="3200" spc="25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VENDIDO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842D2E-4CD5-8245-A327-DF02A359C1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86"/>
          <a:stretch/>
        </p:blipFill>
        <p:spPr>
          <a:xfrm>
            <a:off x="4013821" y="4419160"/>
            <a:ext cx="1713879" cy="234144"/>
          </a:xfrm>
          <a:prstGeom prst="rect">
            <a:avLst/>
          </a:prstGeom>
        </p:spPr>
      </p:pic>
      <p:sp>
        <p:nvSpPr>
          <p:cNvPr id="25" name="•SER &amp; ESTAR CENTURY 21®…">
            <a:extLst>
              <a:ext uri="{FF2B5EF4-FFF2-40B4-BE49-F238E27FC236}">
                <a16:creationId xmlns:a16="http://schemas.microsoft.com/office/drawing/2014/main" id="{77D1D860-ED91-3349-B86B-CFC72E039DEA}"/>
              </a:ext>
            </a:extLst>
          </p:cNvPr>
          <p:cNvSpPr txBox="1"/>
          <p:nvPr/>
        </p:nvSpPr>
        <p:spPr>
          <a:xfrm>
            <a:off x="325224" y="5231922"/>
            <a:ext cx="3145401" cy="2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000" spc="300" dirty="0">
                <a:latin typeface="Typold" panose="020B0004030204060B03" pitchFamily="34" charset="77"/>
                <a:ea typeface="Typold" panose="020B0004030204060B03" pitchFamily="34" charset="77"/>
              </a:rPr>
              <a:t>LOCALIDADE             250.000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b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</a:b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é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modelo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tipográfica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e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impressão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 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tem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vindo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a ser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padrão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usado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por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estas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desde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ano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1500,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quando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uma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misturou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os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caracteres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para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criar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espécime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livro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</a:t>
            </a: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   3                 3                 250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15774B3-F05A-0848-8D77-4A830EC34F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86"/>
          <a:stretch/>
        </p:blipFill>
        <p:spPr>
          <a:xfrm>
            <a:off x="325224" y="7441914"/>
            <a:ext cx="1713879" cy="234144"/>
          </a:xfrm>
          <a:prstGeom prst="rect">
            <a:avLst/>
          </a:prstGeom>
        </p:spPr>
      </p:pic>
      <p:sp>
        <p:nvSpPr>
          <p:cNvPr id="28" name="•SER &amp; ESTAR CENTURY 21®…">
            <a:extLst>
              <a:ext uri="{FF2B5EF4-FFF2-40B4-BE49-F238E27FC236}">
                <a16:creationId xmlns:a16="http://schemas.microsoft.com/office/drawing/2014/main" id="{79423E63-3176-7D48-8BE0-1DF5E967B3A6}"/>
              </a:ext>
            </a:extLst>
          </p:cNvPr>
          <p:cNvSpPr txBox="1"/>
          <p:nvPr/>
        </p:nvSpPr>
        <p:spPr>
          <a:xfrm>
            <a:off x="4024388" y="7988976"/>
            <a:ext cx="3145401" cy="2482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ts val="2800"/>
              </a:lnSpc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000" spc="300" dirty="0">
                <a:latin typeface="Typold" panose="020B0004030204060B03" pitchFamily="34" charset="77"/>
                <a:ea typeface="Typold" panose="020B0004030204060B03" pitchFamily="34" charset="77"/>
              </a:rPr>
              <a:t>LOCALIDADE             250.000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b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</a:b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é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modelo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tipográfica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e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impressão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 O Lorem Ipsum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tem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vindo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a ser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padrão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usado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por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estas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indústrias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desde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o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ano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1500,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quando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uma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misturou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os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caracteres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texto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para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criar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um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espécime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de </a:t>
            </a:r>
            <a:r>
              <a:rPr lang="en-GB" sz="1100" dirty="0" err="1">
                <a:latin typeface="Barlow Semi Condensed" pitchFamily="2" charset="77"/>
                <a:ea typeface="Times"/>
                <a:cs typeface="Times"/>
                <a:sym typeface="Times"/>
              </a:rPr>
              <a:t>livro</a:t>
            </a: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.</a:t>
            </a: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algn="just"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endParaRPr lang="en-GB" sz="1100" dirty="0">
              <a:latin typeface="Barlow Semi Condensed" pitchFamily="2" charset="77"/>
              <a:ea typeface="Times"/>
              <a:cs typeface="Times"/>
              <a:sym typeface="Times"/>
            </a:endParaRP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</a:t>
            </a:r>
          </a:p>
          <a:p>
            <a:pPr defTabSz="457200">
              <a:defRPr sz="1200">
                <a:solidFill>
                  <a:srgbClr val="535353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pPr>
            <a:r>
              <a:rPr lang="en-GB" sz="1100" dirty="0">
                <a:latin typeface="Barlow Semi Condensed" pitchFamily="2" charset="77"/>
                <a:ea typeface="Times"/>
                <a:cs typeface="Times"/>
                <a:sym typeface="Times"/>
              </a:rPr>
              <a:t>            3                 3                 250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1D6160-3973-5A41-967D-DA32F614B4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886"/>
          <a:stretch/>
        </p:blipFill>
        <p:spPr>
          <a:xfrm>
            <a:off x="4024388" y="10198968"/>
            <a:ext cx="1713879" cy="234144"/>
          </a:xfrm>
          <a:prstGeom prst="rect">
            <a:avLst/>
          </a:prstGeom>
        </p:spPr>
      </p:pic>
      <p:sp>
        <p:nvSpPr>
          <p:cNvPr id="30" name="Shape 47">
            <a:extLst>
              <a:ext uri="{FF2B5EF4-FFF2-40B4-BE49-F238E27FC236}">
                <a16:creationId xmlns:a16="http://schemas.microsoft.com/office/drawing/2014/main" id="{4EF564D3-C893-9D40-8912-A57E1297E64D}"/>
              </a:ext>
            </a:extLst>
          </p:cNvPr>
          <p:cNvSpPr/>
          <p:nvPr/>
        </p:nvSpPr>
        <p:spPr>
          <a:xfrm>
            <a:off x="325224" y="494871"/>
            <a:ext cx="12275424" cy="141079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defTabSz="457200">
              <a:defRPr sz="350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pt-PT" sz="3200" kern="3200" spc="600" dirty="0">
                <a:solidFill>
                  <a:srgbClr val="D2C4A1"/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OS MEUS</a:t>
            </a:r>
            <a:endParaRPr lang="pt-PT" sz="6000" kern="3200" spc="3000" dirty="0">
              <a:ln>
                <a:solidFill>
                  <a:srgbClr val="D2C4A1"/>
                </a:solidFill>
              </a:ln>
              <a:solidFill>
                <a:schemeClr val="bg1">
                  <a:alpha val="0"/>
                </a:schemeClr>
              </a:solidFill>
              <a:latin typeface="Typold" panose="020B0004030204060B03" pitchFamily="34" charset="77"/>
              <a:ea typeface="Typold" panose="020B0004030204060B03" pitchFamily="34" charset="77"/>
            </a:endParaRPr>
          </a:p>
          <a:p>
            <a:r>
              <a:rPr lang="pt-PT" sz="6000" kern="3200" spc="6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RESULTADOS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D6A2A2-A092-E74F-9613-D3A736B76F98}"/>
              </a:ext>
            </a:extLst>
          </p:cNvPr>
          <p:cNvSpPr/>
          <p:nvPr/>
        </p:nvSpPr>
        <p:spPr>
          <a:xfrm>
            <a:off x="3578773" y="6413665"/>
            <a:ext cx="5234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kern="1500" spc="1000" dirty="0">
                <a:ln>
                  <a:solidFill>
                    <a:srgbClr val="D2C4A1"/>
                  </a:solidFill>
                </a:ln>
                <a:solidFill>
                  <a:schemeClr val="bg1">
                    <a:alpha val="0"/>
                  </a:schemeClr>
                </a:solidFill>
                <a:latin typeface="Typold" panose="020B0004030204060B03" pitchFamily="34" charset="77"/>
                <a:ea typeface="Typold" panose="020B0004030204060B03" pitchFamily="34" charset="77"/>
              </a:rPr>
              <a:t>PARA VENDA</a:t>
            </a:r>
          </a:p>
        </p:txBody>
      </p:sp>
    </p:spTree>
    <p:extLst>
      <p:ext uri="{BB962C8B-B14F-4D97-AF65-F5344CB8AC3E}">
        <p14:creationId xmlns:p14="http://schemas.microsoft.com/office/powerpoint/2010/main" val="275714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Master">
  <a:themeElements>
    <a:clrScheme name="Cover Mas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ver Master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over Mas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977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2528</TotalTime>
  <Words>2018</Words>
  <Application>Microsoft Office PowerPoint</Application>
  <PresentationFormat>Personalizados</PresentationFormat>
  <Paragraphs>218</Paragraphs>
  <Slides>17</Slides>
  <Notes>10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5" baseType="lpstr">
      <vt:lpstr>Arial</vt:lpstr>
      <vt:lpstr>Barlow Semi Condensed</vt:lpstr>
      <vt:lpstr>Barlow Semi Condensed Medium</vt:lpstr>
      <vt:lpstr>Calibri</vt:lpstr>
      <vt:lpstr>Calibri Light</vt:lpstr>
      <vt:lpstr>Typold</vt:lpstr>
      <vt:lpstr>Typold Condensed</vt:lpstr>
      <vt:lpstr>Office Theme</vt:lpstr>
      <vt:lpstr>INSTRUÇÕES DE PREENCHIMENTO  Antes de editar este portfólio tens de :  1.  Instalar as fontes que se encontram na pasta ”Fontes” no zip que descarregaram. Não podes alterar os tipos de letras dos títulos e dos textos e não aconselhamos que modifiquem o tamanho.  2.  Inserir as cores da marca. Seleciona  ”Cores das fontes“ e depois “Mais cores”  RELENTLESS GOLD - R 190 G 175 B 135 OBSESSED GREY – R 37 G 37 B 38  3. Deves substituir as imagens da seguinte forma       1.  Clicar no lado direito do rato        2. Selecionar ”modificar imagem “          3. Escolher a partir de um Ficheiro    No caso de enviares este portfólio via email, WhatsApp, entre outros, deves incluir hiperligações, como inserir:  Para uma página Web        1. Selecionar o texto ou a imagem que pretendes utilizar a hiperligação       2.No separador inserir, clica em hiperligação, vai abrir uma caixa de diálogo “Inserir hiperligação”        3. Introduzes o endereço web na caixa ”endereço” (Exemplo)  A um diapositivo na mesma apresentação        1. Na caixa de diálogo Inserir Hiperligação, clique em ”Este Documento”       2.Em Selecionar um local neste documento, clique no diapositivo a que quer ligar. (Exemplo no Índice)  Aconselhamos que as imagens que forem alteradas, sejam a preto e branco, para melhorar a leitura dos textos.   Recomendamos que envie este documento em PDF.  Como guardar  como PDF         1. Escolhe Arquivo &gt; Salvar Como.        2. Escolhe o Local onde queres guardar o documento, e na caixa “Formato de Arquivo” , escolhe opção PDF         ou          1. Escolha Arquivo &gt; Exportar         2.No menu Formato de Arquivo, escolhe PDF  Caso o PDF tenha mais de 15MB, aconselhamos a reduzir o tamanho das imagens. Como reduzir o tamanho das imagens para não perderem qualidade:   1. Escolhe Arquivo &gt; Comprimir Imagens.  2. Na caixa “Qualidade de Imagens” , escolhe opção EMAIL (96ppi)  Alertamos que depois para imprimires tens de repetir o passo anterior e escolher a opção “Alta Qualidade (máximo ppi)  Conselho : Grava sempre dois ficheiros em pdf, o nome dos documentos devem ir sem acentos para não gerar conflito. Exemplo para o email  “Portfolio_NomeApelido_CENTURY21Franquedo” para impressão “Portfolio _ Nome do Consultor_ Impressao”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didianaandroid@gmail.com</cp:lastModifiedBy>
  <cp:revision>127</cp:revision>
  <dcterms:modified xsi:type="dcterms:W3CDTF">2024-09-12T14:13:22Z</dcterms:modified>
</cp:coreProperties>
</file>